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7" r:id="rId3"/>
    <p:sldId id="258" r:id="rId4"/>
    <p:sldId id="265" r:id="rId5"/>
    <p:sldId id="259" r:id="rId6"/>
    <p:sldId id="260" r:id="rId7"/>
    <p:sldId id="267" r:id="rId8"/>
    <p:sldId id="266"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90D05F8-818C-44DB-BA33-F9099A3FE490}" type="datetimeFigureOut">
              <a:rPr lang="en-US"/>
              <a:pPr>
                <a:defRPr/>
              </a:pPr>
              <a:t>6/29/2016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00DD76C-6263-43B4-8E62-C5A7C8D513B1}" type="slidenum">
              <a:rPr lang="en-US"/>
              <a:pPr>
                <a:defRPr/>
              </a:pPr>
              <a:t>‹#›</a:t>
            </a:fld>
            <a:endParaRPr lang="en-US"/>
          </a:p>
        </p:txBody>
      </p:sp>
    </p:spTree>
    <p:extLst>
      <p:ext uri="{BB962C8B-B14F-4D97-AF65-F5344CB8AC3E}">
        <p14:creationId xmlns:p14="http://schemas.microsoft.com/office/powerpoint/2010/main" val="30659854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BEC039-DCEF-4B0E-992F-DA55578EDD9C}"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8612D6-04DE-47AD-A0C0-F918788303DD}"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CFDC92-3F92-4793-A6C9-B85E8538CD9C}" type="slidenum">
              <a:rPr lang="en-US">
                <a:solidFill>
                  <a:srgbClr val="000000"/>
                </a:solidFill>
              </a:rPr>
              <a:pPr fontAlgn="base">
                <a:spcBef>
                  <a:spcPct val="0"/>
                </a:spcBef>
                <a:spcAft>
                  <a:spcPct val="0"/>
                </a:spcAft>
              </a:pPr>
              <a:t>3</a:t>
            </a:fld>
            <a:endParaRPr 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3CCF59D-F492-4061-83BE-ECF18847ADC7}"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9564B9-7F20-4D2B-A30D-00133A7DE545}"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5B451A-25BF-4916-B661-3FE8D001D5D6}"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00DEE3-470C-4D15-8B2C-E11131D9B0A0}" type="slidenum">
              <a:rPr lang="en-US"/>
              <a:pPr fontAlgn="base">
                <a:spcBef>
                  <a:spcPct val="0"/>
                </a:spcBef>
                <a:spcAft>
                  <a:spcPct val="0"/>
                </a:spcAft>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FD4BF0-2CFB-4AA5-9DC3-B733286F1BB0}"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6582D5-C925-47D8-A58C-131BAF04AE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3C8035-3095-476A-82C2-70979ED7BCCE}"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DABA6E-0F3A-4BA8-8B51-0F34C8A1E02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96F056-3876-4C0C-B02A-F1F27BD8747B}"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1AE2F0-DDA8-41A0-AB7C-4C9B3705953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7BEEC92-F8C2-4917-8E80-FEA76449EF5D}"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12476F-81D2-4DF9-8B57-6F34AD62C31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8D8895-23BA-45E7-8984-7CF3529DBDD1}"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1BB4FA-ECC5-4C38-B85A-883D39B6AD2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795134-8BB3-42F9-9D28-230700F6F338}"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C4143A-CD79-4D3A-B0D5-6FBC6A31EE5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87A6392-1BAA-44B5-9216-6B27C9B7F451}" type="datetimeFigureOut">
              <a:rPr lang="en-US"/>
              <a:pPr>
                <a:defRPr/>
              </a:pPr>
              <a:t>6/29/2016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E5EC5E-2B3E-4063-AFE3-C22D26C11C3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B1F8F93-F853-4E96-9842-F293841CEB0F}" type="datetimeFigureOut">
              <a:rPr lang="en-US"/>
              <a:pPr>
                <a:defRPr/>
              </a:pPr>
              <a:t>6/29/2016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D21E6DB-ACCA-48FE-BF42-08D5CBDEDA22}"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0CF17ED-D305-4EE4-893E-DC429AC27953}" type="datetimeFigureOut">
              <a:rPr lang="en-US"/>
              <a:pPr>
                <a:defRPr/>
              </a:pPr>
              <a:t>6/29/2016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DDABE27-BDD5-4189-B713-43E9CB186FE0}"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40FC41-D43D-46C6-8072-7D8339A8AC21}" type="datetimeFigureOut">
              <a:rPr lang="en-US"/>
              <a:pPr>
                <a:defRPr/>
              </a:pPr>
              <a:t>6/29/2016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C3562AA-EF38-46E4-A4C3-9A58D1FAAAC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E0B9EE-7BF2-4B35-8998-B3FF07B03120}" type="datetimeFigureOut">
              <a:rPr lang="en-US"/>
              <a:pPr>
                <a:defRPr/>
              </a:pPr>
              <a:t>6/29/2016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A7CC0E4-6AB1-4C60-AD68-88BDF9A1D52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1BC1B3-1FBB-434E-82CE-981C56864B18}"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C68CD5-4469-422A-A59D-D15371E8C87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73F9C46-EDD4-4518-9AFA-A8EC32C89530}" type="datetimeFigureOut">
              <a:rPr lang="en-US"/>
              <a:pPr>
                <a:defRPr/>
              </a:pPr>
              <a:t>6/29/2016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379635-ECE9-465C-BEC1-264A9A0E524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A0CE28-0AA6-4072-B344-70E5E314BEA7}"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1928D4-39B6-4A8A-AEBD-982F5CE428F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6ED994-9CB2-47B4-9A3A-FA29767742FD}"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29CF46-1FB7-4FBE-A39E-C17B03F5F4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B61C51D-86E5-426C-B1EE-E4DABBF554BF}" type="datetimeFigureOut">
              <a:rPr lang="en-US"/>
              <a:pPr>
                <a:defRPr/>
              </a:pPr>
              <a:t>6/29/2016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EACCD9-526B-433D-8F6F-8DA2ABF0F03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019157-FD59-4762-B0BF-32FFF2B19EAF}" type="datetimeFigureOut">
              <a:rPr lang="en-US"/>
              <a:pPr>
                <a:defRPr/>
              </a:pPr>
              <a:t>6/29/2016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3E6576-BF0C-47E0-937A-0046D68646B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855C799-4130-4127-B2FA-F014E9F07F2E}" type="datetimeFigureOut">
              <a:rPr lang="en-US"/>
              <a:pPr>
                <a:defRPr/>
              </a:pPr>
              <a:t>6/29/2016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A4CC8D9-9C32-45C7-9092-B89866BA126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6F02CA0-4EFE-4C22-9A43-F736CF8FA692}" type="datetimeFigureOut">
              <a:rPr lang="en-US"/>
              <a:pPr>
                <a:defRPr/>
              </a:pPr>
              <a:t>6/29/2016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E5E6AC1-8464-4383-A8C0-2C93D2FC23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B29066-5598-493F-A030-B97F9B468A34}" type="datetimeFigureOut">
              <a:rPr lang="en-US"/>
              <a:pPr>
                <a:defRPr/>
              </a:pPr>
              <a:t>6/29/2016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09D2D9E-7C96-4EF0-BBEB-B50792E9923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3DF428D-2321-4F71-A287-B9C626053969}" type="datetimeFigureOut">
              <a:rPr lang="en-US"/>
              <a:pPr>
                <a:defRPr/>
              </a:pPr>
              <a:t>6/29/2016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7CE95F-85B3-4716-8527-88EAB19347C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B1FB45-D34B-4A16-9EA3-BF41977D07B3}" type="datetimeFigureOut">
              <a:rPr lang="en-US"/>
              <a:pPr>
                <a:defRPr/>
              </a:pPr>
              <a:t>6/29/2016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134080-3AF7-4E2D-8A0D-0564A5FEA64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F934E56-3097-4F3E-9F4C-7C49DF60E270}" type="datetimeFigureOut">
              <a:rPr lang="en-US"/>
              <a:pPr>
                <a:defRPr/>
              </a:pPr>
              <a:t>6/29/2016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A1D052C-B7C9-41E5-AE63-B316695AAA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defRPr>
            </a:lvl1pPr>
          </a:lstStyle>
          <a:p>
            <a:pPr>
              <a:defRPr/>
            </a:pPr>
            <a:fld id="{927B5A7F-C4FB-42BA-9C23-484262CACD6B}" type="datetimeFigureOut">
              <a:rPr lang="en-US"/>
              <a:pPr>
                <a:defRPr/>
              </a:pPr>
              <a:t>6/29/2016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defRPr>
            </a:lvl1pPr>
          </a:lstStyle>
          <a:p>
            <a:pPr>
              <a:defRPr/>
            </a:pPr>
            <a:fld id="{CB536C9A-C8C5-487D-B85F-DBAE94E1DD2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p:txBody>
          <a:bodyPr/>
          <a:lstStyle/>
          <a:p>
            <a:endParaRPr lang="en-US" smtClean="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a:p>
        </p:txBody>
      </p:sp>
      <p:pic>
        <p:nvPicPr>
          <p:cNvPr id="26627" name="Picture 3" descr="JSL_ppt_bg[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26628" name="TextBox 6"/>
          <p:cNvSpPr txBox="1">
            <a:spLocks noChangeArrowheads="1"/>
          </p:cNvSpPr>
          <p:nvPr/>
        </p:nvSpPr>
        <p:spPr bwMode="auto">
          <a:xfrm>
            <a:off x="2286000" y="609600"/>
            <a:ext cx="6553200" cy="461963"/>
          </a:xfrm>
          <a:prstGeom prst="rect">
            <a:avLst/>
          </a:prstGeom>
          <a:noFill/>
          <a:ln w="9525">
            <a:noFill/>
            <a:miter lim="800000"/>
            <a:headEnd/>
            <a:tailEnd/>
          </a:ln>
        </p:spPr>
        <p:txBody>
          <a:bodyPr>
            <a:spAutoFit/>
          </a:bodyPr>
          <a:lstStyle/>
          <a:p>
            <a:pPr algn="ctr"/>
            <a:r>
              <a:rPr lang="en-US" sz="2400" b="1" u="sng">
                <a:latin typeface="Calibri" pitchFamily="34" charset="0"/>
              </a:rPr>
              <a:t>Legal Ethics for Pro Bono Lawyers</a:t>
            </a:r>
            <a:endParaRPr lang="en-US" sz="2400" u="sng">
              <a:latin typeface="Calibri" pitchFamily="34" charset="0"/>
            </a:endParaRPr>
          </a:p>
        </p:txBody>
      </p:sp>
      <p:sp>
        <p:nvSpPr>
          <p:cNvPr id="26629" name="TextBox 7"/>
          <p:cNvSpPr txBox="1">
            <a:spLocks noChangeArrowheads="1"/>
          </p:cNvSpPr>
          <p:nvPr/>
        </p:nvSpPr>
        <p:spPr bwMode="auto">
          <a:xfrm>
            <a:off x="2690813" y="1828800"/>
            <a:ext cx="5656262" cy="1384300"/>
          </a:xfrm>
          <a:prstGeom prst="rect">
            <a:avLst/>
          </a:prstGeom>
          <a:noFill/>
          <a:ln w="9525">
            <a:noFill/>
            <a:miter lim="800000"/>
            <a:headEnd/>
            <a:tailEnd/>
          </a:ln>
        </p:spPr>
        <p:txBody>
          <a:bodyPr wrap="none">
            <a:spAutoFit/>
          </a:bodyPr>
          <a:lstStyle/>
          <a:p>
            <a:pPr algn="ctr"/>
            <a:r>
              <a:rPr lang="en-US" sz="2800" b="1">
                <a:latin typeface="Calibri" pitchFamily="34" charset="0"/>
              </a:rPr>
              <a:t>ALABAMA STATE BAR &amp;</a:t>
            </a:r>
          </a:p>
          <a:p>
            <a:pPr algn="ctr"/>
            <a:r>
              <a:rPr lang="en-US" sz="2800" b="1">
                <a:latin typeface="Calibri" pitchFamily="34" charset="0"/>
              </a:rPr>
              <a:t>AMERICAN BAR ASSOCIATION</a:t>
            </a:r>
          </a:p>
          <a:p>
            <a:pPr algn="ctr"/>
            <a:r>
              <a:rPr lang="en-US" sz="2800" b="1">
                <a:latin typeface="Calibri" pitchFamily="34" charset="0"/>
              </a:rPr>
              <a:t>NATIONAL PRO BONO CELEBRATION </a:t>
            </a:r>
          </a:p>
        </p:txBody>
      </p:sp>
      <p:sp>
        <p:nvSpPr>
          <p:cNvPr id="26630" name="TextBox 8"/>
          <p:cNvSpPr txBox="1">
            <a:spLocks noChangeArrowheads="1"/>
          </p:cNvSpPr>
          <p:nvPr/>
        </p:nvSpPr>
        <p:spPr bwMode="auto">
          <a:xfrm>
            <a:off x="3123971" y="3200400"/>
            <a:ext cx="4413709" cy="2585323"/>
          </a:xfrm>
          <a:prstGeom prst="rect">
            <a:avLst/>
          </a:prstGeom>
          <a:noFill/>
          <a:ln w="9525">
            <a:noFill/>
            <a:miter lim="800000"/>
            <a:headEnd/>
            <a:tailEnd/>
          </a:ln>
        </p:spPr>
        <p:txBody>
          <a:bodyPr wrap="none">
            <a:spAutoFit/>
          </a:bodyPr>
          <a:lstStyle/>
          <a:p>
            <a:pPr algn="ctr"/>
            <a:r>
              <a:rPr lang="en-US" b="1" dirty="0">
                <a:latin typeface="Calibri" pitchFamily="34" charset="0"/>
              </a:rPr>
              <a:t>CONTINUING LEGAL EDUCATION PROGRAM </a:t>
            </a:r>
          </a:p>
          <a:p>
            <a:pPr algn="ctr"/>
            <a:r>
              <a:rPr lang="en-US" b="1" dirty="0">
                <a:latin typeface="Calibri" pitchFamily="34" charset="0"/>
              </a:rPr>
              <a:t>FOR 1 HOUR OF ETHICS CREDIT</a:t>
            </a:r>
          </a:p>
          <a:p>
            <a:pPr algn="ctr"/>
            <a:endParaRPr lang="en-US" b="1" dirty="0">
              <a:latin typeface="Calibri" pitchFamily="34" charset="0"/>
            </a:endParaRPr>
          </a:p>
          <a:p>
            <a:pPr algn="ctr"/>
            <a:r>
              <a:rPr lang="en-US" b="1" dirty="0">
                <a:latin typeface="Calibri" pitchFamily="34" charset="0"/>
              </a:rPr>
              <a:t>BY</a:t>
            </a:r>
          </a:p>
          <a:p>
            <a:pPr algn="ctr"/>
            <a:endParaRPr lang="en-US" b="1" dirty="0">
              <a:latin typeface="Calibri" pitchFamily="34" charset="0"/>
            </a:endParaRPr>
          </a:p>
          <a:p>
            <a:pPr algn="ctr"/>
            <a:r>
              <a:rPr lang="en-US" b="1" dirty="0">
                <a:latin typeface="Calibri" pitchFamily="34" charset="0"/>
              </a:rPr>
              <a:t>JEFFREY R. BAKER</a:t>
            </a:r>
          </a:p>
          <a:p>
            <a:pPr algn="ctr"/>
            <a:r>
              <a:rPr lang="en-US" b="1" dirty="0" smtClean="0">
                <a:latin typeface="Calibri" pitchFamily="34" charset="0"/>
              </a:rPr>
              <a:t>FORMER DIRECTOR </a:t>
            </a:r>
            <a:r>
              <a:rPr lang="en-US" b="1" dirty="0">
                <a:latin typeface="Calibri" pitchFamily="34" charset="0"/>
              </a:rPr>
              <a:t>OF CLINICAL PROGRAMS</a:t>
            </a:r>
          </a:p>
          <a:p>
            <a:pPr algn="ctr"/>
            <a:r>
              <a:rPr lang="en-US" b="1" dirty="0">
                <a:latin typeface="Calibri" pitchFamily="34" charset="0"/>
              </a:rPr>
              <a:t>FAULKNER UNIVERSITY</a:t>
            </a:r>
          </a:p>
          <a:p>
            <a:pPr algn="ctr"/>
            <a:r>
              <a:rPr lang="en-US" b="1" dirty="0">
                <a:latin typeface="Calibri" pitchFamily="34" charset="0"/>
              </a:rPr>
              <a:t>THOMAS GOODE JONES SCHOOL OF LAW</a:t>
            </a:r>
          </a:p>
        </p:txBody>
      </p:sp>
      <p:pic>
        <p:nvPicPr>
          <p:cNvPr id="26631" name="Picture 3" descr="C:\Users\jeffba\Pictures\pro-bono-Final_2010-notdate.jpg"/>
          <p:cNvPicPr>
            <a:picLocks noChangeAspect="1" noChangeArrowheads="1"/>
          </p:cNvPicPr>
          <p:nvPr/>
        </p:nvPicPr>
        <p:blipFill>
          <a:blip r:embed="rId4"/>
          <a:srcRect/>
          <a:stretch>
            <a:fillRect/>
          </a:stretch>
        </p:blipFill>
        <p:spPr bwMode="auto">
          <a:xfrm>
            <a:off x="0" y="4741863"/>
            <a:ext cx="2049463" cy="2114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4" descr="JSL_ppt_bg[1].jpg"/>
          <p:cNvPicPr>
            <a:picLocks noChangeAspect="1"/>
          </p:cNvPicPr>
          <p:nvPr/>
        </p:nvPicPr>
        <p:blipFill>
          <a:blip r:embed="rId3"/>
          <a:srcRect/>
          <a:stretch>
            <a:fillRect/>
          </a:stretch>
        </p:blipFill>
        <p:spPr bwMode="auto">
          <a:xfrm>
            <a:off x="7938" y="-76200"/>
            <a:ext cx="9144000" cy="6858000"/>
          </a:xfrm>
          <a:prstGeom prst="rect">
            <a:avLst/>
          </a:prstGeom>
          <a:noFill/>
          <a:ln w="9525">
            <a:noFill/>
            <a:miter lim="800000"/>
            <a:headEnd/>
            <a:tailEnd/>
          </a:ln>
        </p:spPr>
      </p:pic>
      <p:sp>
        <p:nvSpPr>
          <p:cNvPr id="10243" name="Rectangle 3"/>
          <p:cNvSpPr>
            <a:spLocks noChangeArrowheads="1"/>
          </p:cNvSpPr>
          <p:nvPr/>
        </p:nvSpPr>
        <p:spPr bwMode="auto">
          <a:xfrm>
            <a:off x="2133600" y="2060139"/>
            <a:ext cx="7010400" cy="2585323"/>
          </a:xfrm>
          <a:prstGeom prst="rect">
            <a:avLst/>
          </a:prstGeom>
          <a:noFill/>
          <a:ln w="9525">
            <a:noFill/>
            <a:miter lim="800000"/>
            <a:headEnd/>
            <a:tailEnd/>
          </a:ln>
          <a:effectLst/>
        </p:spPr>
        <p:txBody>
          <a:bodyPr anchor="ctr">
            <a:spAutoFit/>
          </a:bodyPr>
          <a:lstStyle/>
          <a:p>
            <a:pPr algn="ctr">
              <a:defRPr/>
            </a:pPr>
            <a:r>
              <a:rPr lang="en-US" b="1" u="sng" dirty="0">
                <a:latin typeface="Times New Roman" pitchFamily="18" charset="0"/>
                <a:cs typeface="Times New Roman" pitchFamily="18" charset="0"/>
              </a:rPr>
              <a:t>Gratitude and Acknowledgements</a:t>
            </a:r>
          </a:p>
          <a:p>
            <a:pPr algn="ctr">
              <a:defRPr/>
            </a:pPr>
            <a:endParaRPr lang="en-US" b="1" u="sng" dirty="0">
              <a:latin typeface="Times New Roman" pitchFamily="18" charset="0"/>
              <a:cs typeface="Times New Roman" pitchFamily="18" charset="0"/>
            </a:endParaRPr>
          </a:p>
          <a:p>
            <a:pPr>
              <a:defRPr/>
            </a:pPr>
            <a:r>
              <a:rPr lang="en-US" b="1" dirty="0" smtClean="0">
                <a:latin typeface="Times New Roman" pitchFamily="18" charset="0"/>
                <a:cs typeface="Times New Roman" pitchFamily="18" charset="0"/>
              </a:rPr>
              <a:t>Alabama State Bar</a:t>
            </a:r>
          </a:p>
          <a:p>
            <a:pPr>
              <a:defRPr/>
            </a:pPr>
            <a:endParaRPr lang="en-US" b="1" dirty="0">
              <a:latin typeface="Times New Roman" pitchFamily="18" charset="0"/>
              <a:cs typeface="Times New Roman" pitchFamily="18" charset="0"/>
            </a:endParaRPr>
          </a:p>
          <a:p>
            <a:pPr>
              <a:defRPr/>
            </a:pPr>
            <a:r>
              <a:rPr lang="en-US" b="1" dirty="0">
                <a:latin typeface="Times New Roman" pitchFamily="18" charset="0"/>
                <a:cs typeface="Times New Roman" pitchFamily="18" charset="0"/>
              </a:rPr>
              <a:t>American Bar Association</a:t>
            </a:r>
          </a:p>
          <a:p>
            <a:pPr>
              <a:defRPr/>
            </a:pPr>
            <a:endParaRPr lang="en-US" b="1" dirty="0">
              <a:latin typeface="Times New Roman" pitchFamily="18" charset="0"/>
              <a:cs typeface="Times New Roman" pitchFamily="18" charset="0"/>
            </a:endParaRPr>
          </a:p>
          <a:p>
            <a:pPr>
              <a:defRPr/>
            </a:pPr>
            <a:r>
              <a:rPr lang="en-US" b="1" dirty="0">
                <a:latin typeface="Times New Roman" pitchFamily="18" charset="0"/>
                <a:cs typeface="Times New Roman" pitchFamily="18" charset="0"/>
              </a:rPr>
              <a:t>Martha Delaney, Deputy Director Volunteer Lawyers Network</a:t>
            </a:r>
          </a:p>
          <a:p>
            <a:pPr>
              <a:defRPr/>
            </a:pPr>
            <a:endParaRPr lang="en-US" b="1" dirty="0">
              <a:latin typeface="Times New Roman" pitchFamily="18" charset="0"/>
              <a:cs typeface="Times New Roman" pitchFamily="18" charset="0"/>
            </a:endParaRPr>
          </a:p>
          <a:p>
            <a:pPr>
              <a:defRPr/>
            </a:pPr>
            <a:r>
              <a:rPr lang="en-US" b="1" dirty="0">
                <a:latin typeface="Times New Roman" pitchFamily="18" charset="0"/>
                <a:cs typeface="Times New Roman" pitchFamily="18" charset="0"/>
              </a:rPr>
              <a:t>Dr. Ruby K. Payne,  </a:t>
            </a:r>
            <a:r>
              <a:rPr lang="en-US" b="1" cap="small" dirty="0">
                <a:latin typeface="Times New Roman" pitchFamily="18" charset="0"/>
                <a:cs typeface="Times New Roman" pitchFamily="18" charset="0"/>
              </a:rPr>
              <a:t>A Framework for Understanding Poverty</a:t>
            </a:r>
            <a:endParaRPr lang="en-US" b="1" cap="small" dirty="0">
              <a:latin typeface="Arial" pitchFamily="34" charset="0"/>
            </a:endParaRPr>
          </a:p>
        </p:txBody>
      </p:sp>
      <p:pic>
        <p:nvPicPr>
          <p:cNvPr id="28675" name="Picture 3" descr="C:\Users\jeffba\Pictures\pro-bono-Final_2010-notdate.jpg"/>
          <p:cNvPicPr>
            <a:picLocks noChangeAspect="1" noChangeArrowheads="1"/>
          </p:cNvPicPr>
          <p:nvPr/>
        </p:nvPicPr>
        <p:blipFill>
          <a:blip r:embed="rId4"/>
          <a:srcRect/>
          <a:stretch>
            <a:fillRect/>
          </a:stretch>
        </p:blipFill>
        <p:spPr bwMode="auto">
          <a:xfrm>
            <a:off x="0" y="4745038"/>
            <a:ext cx="2049463" cy="2112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4" descr="JSL_ppt_bg[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0243" name="Rectangle 3"/>
          <p:cNvSpPr>
            <a:spLocks noChangeArrowheads="1"/>
          </p:cNvSpPr>
          <p:nvPr/>
        </p:nvSpPr>
        <p:spPr bwMode="auto">
          <a:xfrm>
            <a:off x="2133600" y="1366838"/>
            <a:ext cx="7010400" cy="3970337"/>
          </a:xfrm>
          <a:prstGeom prst="rect">
            <a:avLst/>
          </a:prstGeom>
          <a:noFill/>
          <a:ln w="9525">
            <a:noFill/>
            <a:miter lim="800000"/>
            <a:headEnd/>
            <a:tailEnd/>
          </a:ln>
          <a:effectLst/>
        </p:spPr>
        <p:txBody>
          <a:bodyPr anchor="ctr">
            <a:spAutoFit/>
          </a:bodyPr>
          <a:lstStyle/>
          <a:p>
            <a:pPr algn="ctr">
              <a:defRPr/>
            </a:pPr>
            <a:r>
              <a:rPr lang="en-US" b="1" u="sng" dirty="0">
                <a:solidFill>
                  <a:prstClr val="black"/>
                </a:solidFill>
                <a:latin typeface="Times New Roman" pitchFamily="18" charset="0"/>
                <a:ea typeface="Calibri" pitchFamily="34" charset="0"/>
                <a:cs typeface="Times New Roman" pitchFamily="18" charset="0"/>
              </a:rPr>
              <a:t>Preamble: A Lawyer’s Responsibilities</a:t>
            </a:r>
          </a:p>
          <a:p>
            <a:pPr algn="ctr">
              <a:defRPr/>
            </a:pPr>
            <a:endParaRPr lang="en-US" dirty="0">
              <a:solidFill>
                <a:prstClr val="black"/>
              </a:solidFill>
              <a:latin typeface="Arial" pitchFamily="34" charset="0"/>
            </a:endParaRPr>
          </a:p>
          <a:p>
            <a:pPr eaLnBrk="0" hangingPunct="0">
              <a:defRPr/>
            </a:pPr>
            <a:r>
              <a:rPr lang="en-US" b="1" dirty="0">
                <a:latin typeface="Times New Roman"/>
                <a:ea typeface="Calibri"/>
              </a:rPr>
              <a:t>In all professional functions a lawyer should be competent, prompt and diligent. . . .</a:t>
            </a:r>
            <a:endParaRPr lang="en-US" b="1" dirty="0">
              <a:solidFill>
                <a:prstClr val="black"/>
              </a:solidFill>
              <a:latin typeface="Times New Roman" pitchFamily="18" charset="0"/>
              <a:ea typeface="Calibri" pitchFamily="34" charset="0"/>
              <a:cs typeface="Times New Roman" pitchFamily="18" charset="0"/>
            </a:endParaRPr>
          </a:p>
          <a:p>
            <a:pPr eaLnBrk="0" hangingPunct="0">
              <a:defRPr/>
            </a:pPr>
            <a:endParaRPr lang="en-US" b="1" dirty="0">
              <a:solidFill>
                <a:prstClr val="black"/>
              </a:solidFill>
              <a:latin typeface="Times New Roman" pitchFamily="18" charset="0"/>
              <a:ea typeface="Calibri" pitchFamily="34" charset="0"/>
              <a:cs typeface="Times New Roman" pitchFamily="18" charset="0"/>
            </a:endParaRPr>
          </a:p>
          <a:p>
            <a:pPr eaLnBrk="0" hangingPunct="0">
              <a:defRPr/>
            </a:pPr>
            <a:r>
              <a:rPr lang="en-US" b="1" dirty="0">
                <a:solidFill>
                  <a:prstClr val="black"/>
                </a:solidFill>
                <a:latin typeface="Times New Roman" pitchFamily="18" charset="0"/>
                <a:ea typeface="Calibri" pitchFamily="34" charset="0"/>
                <a:cs typeface="Times New Roman" pitchFamily="18" charset="0"/>
              </a:rPr>
              <a:t>A lawyer should be mindful of the deficiencies in the administration of justice and of the fact that the poor, and sometimes persons who are not poor, cannot afford adequate legal assistance, and should therefore devote professional time and civic influence in their behalf.  A lawyer should aid the legal profession in pursuing these objectives and should help the bar regulate itself in the public interest. . . . </a:t>
            </a:r>
          </a:p>
          <a:p>
            <a:pPr eaLnBrk="0" hangingPunct="0">
              <a:defRPr/>
            </a:pPr>
            <a:endParaRPr lang="en-US" dirty="0">
              <a:solidFill>
                <a:prstClr val="black"/>
              </a:solidFill>
              <a:latin typeface="Times New Roman" pitchFamily="18" charset="0"/>
              <a:ea typeface="Calibri" pitchFamily="34" charset="0"/>
              <a:cs typeface="Times New Roman" pitchFamily="18" charset="0"/>
            </a:endParaRPr>
          </a:p>
          <a:p>
            <a:pPr eaLnBrk="0" hangingPunct="0">
              <a:defRPr/>
            </a:pPr>
            <a:r>
              <a:rPr lang="en-US" cap="small" dirty="0">
                <a:solidFill>
                  <a:prstClr val="black"/>
                </a:solidFill>
                <a:latin typeface="Times New Roman" pitchFamily="18" charset="0"/>
                <a:ea typeface="Calibri" pitchFamily="34" charset="0"/>
                <a:cs typeface="Times New Roman" pitchFamily="18" charset="0"/>
              </a:rPr>
              <a:t>Model R. </a:t>
            </a:r>
            <a:r>
              <a:rPr lang="en-US" cap="small" dirty="0" err="1">
                <a:solidFill>
                  <a:prstClr val="black"/>
                </a:solidFill>
                <a:latin typeface="Times New Roman" pitchFamily="18" charset="0"/>
                <a:ea typeface="Calibri" pitchFamily="34" charset="0"/>
                <a:cs typeface="Times New Roman" pitchFamily="18" charset="0"/>
              </a:rPr>
              <a:t>Prof’l</a:t>
            </a:r>
            <a:r>
              <a:rPr lang="en-US" cap="small" dirty="0">
                <a:solidFill>
                  <a:prstClr val="black"/>
                </a:solidFill>
                <a:latin typeface="Times New Roman" pitchFamily="18" charset="0"/>
                <a:ea typeface="Calibri" pitchFamily="34" charset="0"/>
                <a:cs typeface="Times New Roman" pitchFamily="18" charset="0"/>
              </a:rPr>
              <a:t>. Conduct, </a:t>
            </a:r>
            <a:r>
              <a:rPr lang="en-US" i="1" dirty="0">
                <a:solidFill>
                  <a:prstClr val="black"/>
                </a:solidFill>
                <a:latin typeface="Times New Roman" pitchFamily="18" charset="0"/>
                <a:ea typeface="Calibri" pitchFamily="34" charset="0"/>
                <a:cs typeface="Times New Roman" pitchFamily="18" charset="0"/>
              </a:rPr>
              <a:t>Preamble</a:t>
            </a:r>
            <a:r>
              <a:rPr lang="en-US" dirty="0">
                <a:solidFill>
                  <a:prstClr val="black"/>
                </a:solidFill>
                <a:latin typeface="Times New Roman" pitchFamily="18" charset="0"/>
                <a:ea typeface="Calibri" pitchFamily="34" charset="0"/>
                <a:cs typeface="Times New Roman" pitchFamily="18" charset="0"/>
              </a:rPr>
              <a:t>, ¶ ¶ 4, 6 (quoted in pertinent part).</a:t>
            </a:r>
          </a:p>
        </p:txBody>
      </p:sp>
      <p:pic>
        <p:nvPicPr>
          <p:cNvPr id="30723" name="Picture 6" descr="pro-bono-Final[1].psd"/>
          <p:cNvPicPr>
            <a:picLocks noChangeAspect="1"/>
          </p:cNvPicPr>
          <p:nvPr/>
        </p:nvPicPr>
        <p:blipFill>
          <a:blip r:embed="rId4"/>
          <a:srcRect/>
          <a:stretch>
            <a:fillRect/>
          </a:stretch>
        </p:blipFill>
        <p:spPr bwMode="auto">
          <a:xfrm>
            <a:off x="152400" y="4953000"/>
            <a:ext cx="1752600" cy="1752600"/>
          </a:xfrm>
          <a:prstGeom prst="rect">
            <a:avLst/>
          </a:prstGeom>
          <a:noFill/>
          <a:ln w="9525">
            <a:noFill/>
            <a:miter lim="800000"/>
            <a:headEnd/>
            <a:tailEnd/>
          </a:ln>
        </p:spPr>
      </p:pic>
      <p:pic>
        <p:nvPicPr>
          <p:cNvPr id="30724" name="Picture 3" descr="C:\Users\jeffba\Pictures\pro-bono-Final_2010-notdate.jpg"/>
          <p:cNvPicPr>
            <a:picLocks noChangeAspect="1" noChangeArrowheads="1"/>
          </p:cNvPicPr>
          <p:nvPr/>
        </p:nvPicPr>
        <p:blipFill>
          <a:blip r:embed="rId5"/>
          <a:srcRect/>
          <a:stretch>
            <a:fillRect/>
          </a:stretch>
        </p:blipFill>
        <p:spPr bwMode="auto">
          <a:xfrm>
            <a:off x="-3175" y="4800600"/>
            <a:ext cx="2049463"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3" descr="JSL_ppt_bg[1].jpg"/>
          <p:cNvPicPr>
            <a:picLocks noChangeAspect="1"/>
          </p:cNvPicPr>
          <p:nvPr/>
        </p:nvPicPr>
        <p:blipFill>
          <a:blip r:embed="rId3"/>
          <a:srcRect/>
          <a:stretch>
            <a:fillRect/>
          </a:stretch>
        </p:blipFill>
        <p:spPr bwMode="auto">
          <a:xfrm>
            <a:off x="-34925" y="0"/>
            <a:ext cx="9144000" cy="6858000"/>
          </a:xfrm>
          <a:prstGeom prst="rect">
            <a:avLst/>
          </a:prstGeom>
          <a:noFill/>
          <a:ln w="9525">
            <a:noFill/>
            <a:miter lim="800000"/>
            <a:headEnd/>
            <a:tailEnd/>
          </a:ln>
        </p:spPr>
      </p:pic>
      <p:pic>
        <p:nvPicPr>
          <p:cNvPr id="32770" name="Picture 5" descr="pro-bono-Final[1].psd"/>
          <p:cNvPicPr>
            <a:picLocks noChangeAspect="1"/>
          </p:cNvPicPr>
          <p:nvPr/>
        </p:nvPicPr>
        <p:blipFill>
          <a:blip r:embed="rId4"/>
          <a:srcRect/>
          <a:stretch>
            <a:fillRect/>
          </a:stretch>
        </p:blipFill>
        <p:spPr bwMode="auto">
          <a:xfrm>
            <a:off x="152400" y="4953000"/>
            <a:ext cx="1752600" cy="1752600"/>
          </a:xfrm>
          <a:prstGeom prst="rect">
            <a:avLst/>
          </a:prstGeom>
          <a:noFill/>
          <a:ln w="9525">
            <a:noFill/>
            <a:miter lim="800000"/>
            <a:headEnd/>
            <a:tailEnd/>
          </a:ln>
        </p:spPr>
      </p:pic>
      <p:sp>
        <p:nvSpPr>
          <p:cNvPr id="2" name="Rectangle 1"/>
          <p:cNvSpPr/>
          <p:nvPr/>
        </p:nvSpPr>
        <p:spPr>
          <a:xfrm>
            <a:off x="2057400" y="1905000"/>
            <a:ext cx="6927850" cy="2260600"/>
          </a:xfrm>
          <a:prstGeom prst="rect">
            <a:avLst/>
          </a:prstGeom>
        </p:spPr>
        <p:txBody>
          <a:bodyPr>
            <a:spAutoFit/>
          </a:bodyPr>
          <a:lstStyle/>
          <a:p>
            <a:pPr algn="ctr" fontAlgn="auto">
              <a:lnSpc>
                <a:spcPct val="115000"/>
              </a:lnSpc>
              <a:spcBef>
                <a:spcPts val="0"/>
              </a:spcBef>
              <a:spcAft>
                <a:spcPts val="1000"/>
              </a:spcAft>
              <a:defRPr/>
            </a:pPr>
            <a:r>
              <a:rPr lang="en-US" b="1" u="sng" dirty="0">
                <a:latin typeface="Times New Roman"/>
                <a:ea typeface="Calibri"/>
              </a:rPr>
              <a:t>Competence</a:t>
            </a:r>
            <a:endParaRPr lang="en-US" u="sng" dirty="0">
              <a:latin typeface="Times New Roman"/>
              <a:ea typeface="Calibri"/>
            </a:endParaRPr>
          </a:p>
          <a:p>
            <a:pPr fontAlgn="auto">
              <a:lnSpc>
                <a:spcPct val="115000"/>
              </a:lnSpc>
              <a:spcBef>
                <a:spcPts val="0"/>
              </a:spcBef>
              <a:spcAft>
                <a:spcPts val="1000"/>
              </a:spcAft>
              <a:defRPr/>
            </a:pPr>
            <a:r>
              <a:rPr lang="en-US" b="1" dirty="0">
                <a:latin typeface="Times New Roman"/>
                <a:ea typeface="Calibri"/>
              </a:rPr>
              <a:t>A lawyer shall provide competent representation to a client. Competent representation requires the legal knowledge, skill, thoroughness and preparation reasonably necessary for the representation.</a:t>
            </a:r>
          </a:p>
          <a:p>
            <a:pPr fontAlgn="auto">
              <a:lnSpc>
                <a:spcPct val="115000"/>
              </a:lnSpc>
              <a:spcBef>
                <a:spcPts val="0"/>
              </a:spcBef>
              <a:spcAft>
                <a:spcPts val="1000"/>
              </a:spcAft>
              <a:defRPr/>
            </a:pPr>
            <a:r>
              <a:rPr lang="en-US" cap="small" dirty="0">
                <a:solidFill>
                  <a:prstClr val="black"/>
                </a:solidFill>
                <a:latin typeface="Times New Roman" pitchFamily="18" charset="0"/>
                <a:ea typeface="Calibri" pitchFamily="34" charset="0"/>
                <a:cs typeface="Times New Roman" pitchFamily="18" charset="0"/>
              </a:rPr>
              <a:t>Model R. </a:t>
            </a:r>
            <a:r>
              <a:rPr lang="en-US" cap="small" dirty="0" err="1">
                <a:solidFill>
                  <a:prstClr val="black"/>
                </a:solidFill>
                <a:latin typeface="Times New Roman" pitchFamily="18" charset="0"/>
                <a:ea typeface="Calibri" pitchFamily="34" charset="0"/>
                <a:cs typeface="Times New Roman" pitchFamily="18" charset="0"/>
              </a:rPr>
              <a:t>Prof’l</a:t>
            </a:r>
            <a:r>
              <a:rPr lang="en-US" cap="small" dirty="0">
                <a:solidFill>
                  <a:prstClr val="black"/>
                </a:solidFill>
                <a:latin typeface="Times New Roman" pitchFamily="18" charset="0"/>
                <a:ea typeface="Calibri" pitchFamily="34" charset="0"/>
                <a:cs typeface="Times New Roman" pitchFamily="18" charset="0"/>
              </a:rPr>
              <a:t>. Conduct </a:t>
            </a:r>
            <a:r>
              <a:rPr lang="en-US" dirty="0">
                <a:latin typeface="Times New Roman"/>
                <a:ea typeface="Calibri"/>
              </a:rPr>
              <a:t>1.1</a:t>
            </a:r>
          </a:p>
        </p:txBody>
      </p:sp>
      <p:pic>
        <p:nvPicPr>
          <p:cNvPr id="32772" name="Picture 3" descr="C:\Users\jeffba\Pictures\pro-bono-Final_2010-notdate.jpg"/>
          <p:cNvPicPr>
            <a:picLocks noChangeAspect="1" noChangeArrowheads="1"/>
          </p:cNvPicPr>
          <p:nvPr/>
        </p:nvPicPr>
        <p:blipFill>
          <a:blip r:embed="rId5"/>
          <a:srcRect/>
          <a:stretch>
            <a:fillRect/>
          </a:stretch>
        </p:blipFill>
        <p:spPr bwMode="auto">
          <a:xfrm>
            <a:off x="-63500" y="4800600"/>
            <a:ext cx="2049463"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3" descr="JSL_ppt_bg[1].jpg"/>
          <p:cNvPicPr>
            <a:picLocks noChangeAspect="1"/>
          </p:cNvPicPr>
          <p:nvPr/>
        </p:nvPicPr>
        <p:blipFill>
          <a:blip r:embed="rId3"/>
          <a:srcRect/>
          <a:stretch>
            <a:fillRect/>
          </a:stretch>
        </p:blipFill>
        <p:spPr bwMode="auto">
          <a:xfrm>
            <a:off x="-46038" y="7938"/>
            <a:ext cx="9144001" cy="6858000"/>
          </a:xfrm>
          <a:prstGeom prst="rect">
            <a:avLst/>
          </a:prstGeom>
          <a:noFill/>
          <a:ln w="9525">
            <a:noFill/>
            <a:miter lim="800000"/>
            <a:headEnd/>
            <a:tailEnd/>
          </a:ln>
        </p:spPr>
      </p:pic>
      <p:sp>
        <p:nvSpPr>
          <p:cNvPr id="8193" name="Rectangle 1"/>
          <p:cNvSpPr>
            <a:spLocks noChangeArrowheads="1"/>
          </p:cNvSpPr>
          <p:nvPr/>
        </p:nvSpPr>
        <p:spPr bwMode="auto">
          <a:xfrm>
            <a:off x="2071688" y="152400"/>
            <a:ext cx="7086600" cy="6280150"/>
          </a:xfrm>
          <a:prstGeom prst="rect">
            <a:avLst/>
          </a:prstGeom>
          <a:noFill/>
          <a:ln w="9525">
            <a:noFill/>
            <a:miter lim="800000"/>
            <a:headEnd/>
            <a:tailEnd/>
          </a:ln>
          <a:effectLst/>
        </p:spPr>
        <p:txBody>
          <a:bodyPr anchor="ctr">
            <a:spAutoFit/>
          </a:bodyPr>
          <a:lstStyle/>
          <a:p>
            <a:pPr algn="ctr"/>
            <a:r>
              <a:rPr lang="en-US" b="1" u="sng">
                <a:latin typeface="Times New Roman" pitchFamily="18" charset="0"/>
                <a:ea typeface="Calibri" pitchFamily="34" charset="0"/>
                <a:cs typeface="Times New Roman" pitchFamily="18" charset="0"/>
              </a:rPr>
              <a:t>Communication </a:t>
            </a:r>
            <a:endParaRPr lang="en-US" b="1">
              <a:ea typeface="Calibri" pitchFamily="34" charset="0"/>
              <a:cs typeface="Times New Roman" pitchFamily="18" charset="0"/>
            </a:endParaRPr>
          </a:p>
          <a:p>
            <a:pPr eaLnBrk="0" hangingPunct="0"/>
            <a:endParaRPr lang="en-US" b="1">
              <a:latin typeface="Times New Roman" pitchFamily="18" charset="0"/>
              <a:ea typeface="Calibri" pitchFamily="34" charset="0"/>
              <a:cs typeface="Times New Roman" pitchFamily="18" charset="0"/>
            </a:endParaRPr>
          </a:p>
          <a:p>
            <a:pPr>
              <a:lnSpc>
                <a:spcPct val="115000"/>
              </a:lnSpc>
              <a:spcAft>
                <a:spcPts val="1000"/>
              </a:spcAft>
            </a:pPr>
            <a:r>
              <a:rPr lang="en-US" b="1">
                <a:latin typeface="Times New Roman" pitchFamily="18" charset="0"/>
                <a:ea typeface="Calibri" pitchFamily="34" charset="0"/>
                <a:cs typeface="Times New Roman" pitchFamily="18" charset="0"/>
              </a:rPr>
              <a:t>(a) A lawyer shall:</a:t>
            </a:r>
            <a:endParaRPr lang="en-US">
              <a:latin typeface="Times New Roman" pitchFamily="18" charset="0"/>
              <a:ea typeface="Calibri" pitchFamily="34" charset="0"/>
              <a:cs typeface="Times New Roman" pitchFamily="18" charset="0"/>
            </a:endParaRPr>
          </a:p>
          <a:p>
            <a:pPr>
              <a:lnSpc>
                <a:spcPct val="115000"/>
              </a:lnSpc>
              <a:spcAft>
                <a:spcPts val="1000"/>
              </a:spcAft>
            </a:pPr>
            <a:r>
              <a:rPr lang="en-US" b="1">
                <a:latin typeface="Times New Roman" pitchFamily="18" charset="0"/>
                <a:ea typeface="Calibri" pitchFamily="34" charset="0"/>
                <a:cs typeface="Times New Roman" pitchFamily="18" charset="0"/>
              </a:rPr>
              <a:t>(1) promptly inform the client of any decision or circumstance with respect to which the client's informed consent . . . is required by these Rules;</a:t>
            </a:r>
            <a:endParaRPr lang="en-US">
              <a:latin typeface="Times New Roman" pitchFamily="18" charset="0"/>
              <a:ea typeface="Calibri" pitchFamily="34" charset="0"/>
              <a:cs typeface="Times New Roman" pitchFamily="18" charset="0"/>
            </a:endParaRPr>
          </a:p>
          <a:p>
            <a:pPr>
              <a:lnSpc>
                <a:spcPct val="115000"/>
              </a:lnSpc>
              <a:spcAft>
                <a:spcPts val="1000"/>
              </a:spcAft>
            </a:pPr>
            <a:r>
              <a:rPr lang="en-US" b="1">
                <a:latin typeface="Times New Roman" pitchFamily="18" charset="0"/>
                <a:ea typeface="Calibri" pitchFamily="34" charset="0"/>
                <a:cs typeface="Times New Roman" pitchFamily="18" charset="0"/>
              </a:rPr>
              <a:t>(2) reasonably consult with the client about the means by which the client's objectives are to be accomplished;</a:t>
            </a:r>
            <a:endParaRPr lang="en-US">
              <a:latin typeface="Times New Roman" pitchFamily="18" charset="0"/>
              <a:ea typeface="Calibri" pitchFamily="34" charset="0"/>
              <a:cs typeface="Times New Roman" pitchFamily="18" charset="0"/>
            </a:endParaRPr>
          </a:p>
          <a:p>
            <a:pPr>
              <a:lnSpc>
                <a:spcPct val="115000"/>
              </a:lnSpc>
              <a:spcAft>
                <a:spcPts val="1000"/>
              </a:spcAft>
            </a:pPr>
            <a:r>
              <a:rPr lang="en-US" b="1">
                <a:latin typeface="Times New Roman" pitchFamily="18" charset="0"/>
                <a:ea typeface="Calibri" pitchFamily="34" charset="0"/>
                <a:cs typeface="Times New Roman" pitchFamily="18" charset="0"/>
              </a:rPr>
              <a:t>(3) keep the client reasonably informed about the status of the matter;</a:t>
            </a:r>
            <a:endParaRPr lang="en-US">
              <a:latin typeface="Times New Roman" pitchFamily="18" charset="0"/>
              <a:ea typeface="Calibri" pitchFamily="34" charset="0"/>
              <a:cs typeface="Times New Roman" pitchFamily="18" charset="0"/>
            </a:endParaRPr>
          </a:p>
          <a:p>
            <a:pPr>
              <a:lnSpc>
                <a:spcPct val="115000"/>
              </a:lnSpc>
              <a:spcAft>
                <a:spcPts val="1000"/>
              </a:spcAft>
            </a:pPr>
            <a:r>
              <a:rPr lang="en-US" b="1">
                <a:latin typeface="Times New Roman" pitchFamily="18" charset="0"/>
                <a:ea typeface="Calibri" pitchFamily="34" charset="0"/>
                <a:cs typeface="Times New Roman" pitchFamily="18" charset="0"/>
              </a:rPr>
              <a:t>(4) promptly comply with reasonable requests for information; and</a:t>
            </a:r>
            <a:endParaRPr lang="en-US">
              <a:latin typeface="Times New Roman" pitchFamily="18" charset="0"/>
              <a:ea typeface="Calibri" pitchFamily="34" charset="0"/>
              <a:cs typeface="Times New Roman" pitchFamily="18" charset="0"/>
            </a:endParaRPr>
          </a:p>
          <a:p>
            <a:pPr>
              <a:lnSpc>
                <a:spcPct val="115000"/>
              </a:lnSpc>
              <a:spcAft>
                <a:spcPts val="1000"/>
              </a:spcAft>
            </a:pPr>
            <a:r>
              <a:rPr lang="en-US" b="1">
                <a:latin typeface="Times New Roman" pitchFamily="18" charset="0"/>
                <a:ea typeface="Calibri" pitchFamily="34" charset="0"/>
                <a:cs typeface="Times New Roman" pitchFamily="18" charset="0"/>
              </a:rPr>
              <a:t>(5) consult with the client about any relevant limitation on the lawyer's conduct when the lawyer knows that the client expects assistance not permitted by the Rules of Professional Conduct or other law.</a:t>
            </a:r>
            <a:endParaRPr lang="en-US">
              <a:latin typeface="Times New Roman" pitchFamily="18" charset="0"/>
              <a:ea typeface="Calibri" pitchFamily="34" charset="0"/>
              <a:cs typeface="Times New Roman" pitchFamily="18" charset="0"/>
            </a:endParaRPr>
          </a:p>
          <a:p>
            <a:pPr>
              <a:lnSpc>
                <a:spcPct val="115000"/>
              </a:lnSpc>
              <a:spcAft>
                <a:spcPts val="1000"/>
              </a:spcAft>
            </a:pPr>
            <a:r>
              <a:rPr lang="en-US" b="1">
                <a:latin typeface="Times New Roman" pitchFamily="18" charset="0"/>
                <a:ea typeface="Calibri" pitchFamily="34" charset="0"/>
                <a:cs typeface="Times New Roman" pitchFamily="18" charset="0"/>
              </a:rPr>
              <a:t>(b) A lawyer shall explain a matter to the extent reasonably necessary to permit the client to make informed decisions regarding the representation.</a:t>
            </a:r>
          </a:p>
          <a:p>
            <a:pPr eaLnBrk="0" hangingPunct="0"/>
            <a:r>
              <a:rPr lang="en-US">
                <a:latin typeface="Times New Roman" pitchFamily="18" charset="0"/>
                <a:ea typeface="Calibri" pitchFamily="34" charset="0"/>
                <a:cs typeface="Times New Roman" pitchFamily="18" charset="0"/>
              </a:rPr>
              <a:t>MODEL R. PROF’L. CONDUCT 1.4.</a:t>
            </a:r>
            <a:endParaRPr lang="en-US">
              <a:ea typeface="Calibri" pitchFamily="34" charset="0"/>
              <a:cs typeface="Times New Roman" pitchFamily="18" charset="0"/>
            </a:endParaRPr>
          </a:p>
        </p:txBody>
      </p:sp>
      <p:pic>
        <p:nvPicPr>
          <p:cNvPr id="34819" name="Picture 5" descr="pro-bono-Final[1].psd"/>
          <p:cNvPicPr>
            <a:picLocks noChangeAspect="1"/>
          </p:cNvPicPr>
          <p:nvPr/>
        </p:nvPicPr>
        <p:blipFill>
          <a:blip r:embed="rId4"/>
          <a:srcRect/>
          <a:stretch>
            <a:fillRect/>
          </a:stretch>
        </p:blipFill>
        <p:spPr bwMode="auto">
          <a:xfrm>
            <a:off x="152400" y="4953000"/>
            <a:ext cx="1752600" cy="1752600"/>
          </a:xfrm>
          <a:prstGeom prst="rect">
            <a:avLst/>
          </a:prstGeom>
          <a:noFill/>
          <a:ln w="9525">
            <a:noFill/>
            <a:miter lim="800000"/>
            <a:headEnd/>
            <a:tailEnd/>
          </a:ln>
        </p:spPr>
      </p:pic>
      <p:pic>
        <p:nvPicPr>
          <p:cNvPr id="34820" name="Picture 3" descr="C:\Users\jeffba\Pictures\pro-bono-Final_2010-notdate.jpg"/>
          <p:cNvPicPr>
            <a:picLocks noChangeAspect="1" noChangeArrowheads="1"/>
          </p:cNvPicPr>
          <p:nvPr/>
        </p:nvPicPr>
        <p:blipFill>
          <a:blip r:embed="rId5"/>
          <a:srcRect/>
          <a:stretch>
            <a:fillRect/>
          </a:stretch>
        </p:blipFill>
        <p:spPr bwMode="auto">
          <a:xfrm>
            <a:off x="-14288" y="4745038"/>
            <a:ext cx="2049463" cy="2112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3" descr="JSL_ppt_bg[1].jpg"/>
          <p:cNvPicPr>
            <a:picLocks noChangeAspect="1"/>
          </p:cNvPicPr>
          <p:nvPr/>
        </p:nvPicPr>
        <p:blipFill>
          <a:blip r:embed="rId3"/>
          <a:srcRect/>
          <a:stretch>
            <a:fillRect/>
          </a:stretch>
        </p:blipFill>
        <p:spPr bwMode="auto">
          <a:xfrm>
            <a:off x="-46038" y="7938"/>
            <a:ext cx="9144001" cy="6858000"/>
          </a:xfrm>
          <a:prstGeom prst="rect">
            <a:avLst/>
          </a:prstGeom>
          <a:noFill/>
          <a:ln w="9525">
            <a:noFill/>
            <a:miter lim="800000"/>
            <a:headEnd/>
            <a:tailEnd/>
          </a:ln>
        </p:spPr>
      </p:pic>
      <p:sp>
        <p:nvSpPr>
          <p:cNvPr id="8193" name="Rectangle 1"/>
          <p:cNvSpPr>
            <a:spLocks noChangeArrowheads="1"/>
          </p:cNvSpPr>
          <p:nvPr/>
        </p:nvSpPr>
        <p:spPr bwMode="auto">
          <a:xfrm>
            <a:off x="2071688" y="1522413"/>
            <a:ext cx="7086600" cy="3540125"/>
          </a:xfrm>
          <a:prstGeom prst="rect">
            <a:avLst/>
          </a:prstGeom>
          <a:noFill/>
          <a:ln w="9525">
            <a:noFill/>
            <a:miter lim="800000"/>
            <a:headEnd/>
            <a:tailEnd/>
          </a:ln>
          <a:effectLst/>
        </p:spPr>
        <p:txBody>
          <a:bodyPr anchor="ctr">
            <a:spAutoFit/>
          </a:bodyPr>
          <a:lstStyle/>
          <a:p>
            <a:pPr algn="ctr">
              <a:defRPr/>
            </a:pPr>
            <a:r>
              <a:rPr lang="en-US" sz="3200" b="1" cap="small" dirty="0">
                <a:latin typeface="Times New Roman" pitchFamily="18" charset="0"/>
                <a:cs typeface="Times New Roman" pitchFamily="18" charset="0"/>
              </a:rPr>
              <a:t>A Higher Duty?</a:t>
            </a:r>
          </a:p>
          <a:p>
            <a:pPr algn="ctr">
              <a:defRPr/>
            </a:pPr>
            <a:endParaRPr lang="en-US" sz="3200" b="1" cap="small" dirty="0">
              <a:latin typeface="Times New Roman" pitchFamily="18" charset="0"/>
              <a:cs typeface="Times New Roman" pitchFamily="18" charset="0"/>
            </a:endParaRPr>
          </a:p>
          <a:p>
            <a:pPr algn="ctr">
              <a:defRPr/>
            </a:pPr>
            <a:r>
              <a:rPr lang="en-US" sz="3200" b="1" cap="small" dirty="0">
                <a:latin typeface="Times New Roman" pitchFamily="18" charset="0"/>
                <a:cs typeface="Times New Roman" pitchFamily="18" charset="0"/>
              </a:rPr>
              <a:t>Pity</a:t>
            </a:r>
          </a:p>
          <a:p>
            <a:pPr algn="ctr">
              <a:defRPr/>
            </a:pPr>
            <a:endParaRPr lang="en-US" sz="3200" b="1" cap="small" dirty="0">
              <a:latin typeface="Times New Roman" pitchFamily="18" charset="0"/>
              <a:cs typeface="Times New Roman" pitchFamily="18" charset="0"/>
            </a:endParaRPr>
          </a:p>
          <a:p>
            <a:pPr algn="ctr">
              <a:defRPr/>
            </a:pPr>
            <a:r>
              <a:rPr lang="en-US" sz="3200" b="1" cap="small" dirty="0">
                <a:latin typeface="Times New Roman" pitchFamily="18" charset="0"/>
                <a:cs typeface="Times New Roman" pitchFamily="18" charset="0"/>
              </a:rPr>
              <a:t>or</a:t>
            </a:r>
          </a:p>
          <a:p>
            <a:pPr algn="ctr">
              <a:defRPr/>
            </a:pPr>
            <a:endParaRPr lang="en-US" sz="3200" b="1" cap="small" dirty="0">
              <a:latin typeface="Times New Roman" pitchFamily="18" charset="0"/>
              <a:cs typeface="Times New Roman" pitchFamily="18" charset="0"/>
            </a:endParaRPr>
          </a:p>
          <a:p>
            <a:pPr algn="ctr">
              <a:defRPr/>
            </a:pPr>
            <a:r>
              <a:rPr lang="en-US" sz="3200" b="1" cap="small" dirty="0">
                <a:latin typeface="Times New Roman" pitchFamily="18" charset="0"/>
                <a:cs typeface="Times New Roman" pitchFamily="18" charset="0"/>
              </a:rPr>
              <a:t>Compassion?</a:t>
            </a:r>
          </a:p>
        </p:txBody>
      </p:sp>
      <p:pic>
        <p:nvPicPr>
          <p:cNvPr id="36867" name="Picture 5" descr="pro-bono-Final[1].psd"/>
          <p:cNvPicPr>
            <a:picLocks noChangeAspect="1"/>
          </p:cNvPicPr>
          <p:nvPr/>
        </p:nvPicPr>
        <p:blipFill>
          <a:blip r:embed="rId4"/>
          <a:srcRect/>
          <a:stretch>
            <a:fillRect/>
          </a:stretch>
        </p:blipFill>
        <p:spPr bwMode="auto">
          <a:xfrm>
            <a:off x="152400" y="4953000"/>
            <a:ext cx="1752600" cy="1752600"/>
          </a:xfrm>
          <a:prstGeom prst="rect">
            <a:avLst/>
          </a:prstGeom>
          <a:noFill/>
          <a:ln w="9525">
            <a:noFill/>
            <a:miter lim="800000"/>
            <a:headEnd/>
            <a:tailEnd/>
          </a:ln>
        </p:spPr>
      </p:pic>
      <p:pic>
        <p:nvPicPr>
          <p:cNvPr id="36868" name="Picture 3" descr="C:\Users\jeffba\Pictures\pro-bono-Final_2010-notdate.jpg"/>
          <p:cNvPicPr>
            <a:picLocks noChangeAspect="1" noChangeArrowheads="1"/>
          </p:cNvPicPr>
          <p:nvPr/>
        </p:nvPicPr>
        <p:blipFill>
          <a:blip r:embed="rId5"/>
          <a:srcRect/>
          <a:stretch>
            <a:fillRect/>
          </a:stretch>
        </p:blipFill>
        <p:spPr bwMode="auto">
          <a:xfrm>
            <a:off x="-14288" y="4745038"/>
            <a:ext cx="2049463" cy="2112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3" descr="JSL_ppt_bg[1].jpg"/>
          <p:cNvPicPr>
            <a:picLocks noChangeAspect="1"/>
          </p:cNvPicPr>
          <p:nvPr/>
        </p:nvPicPr>
        <p:blipFill>
          <a:blip r:embed="rId3"/>
          <a:srcRect/>
          <a:stretch>
            <a:fillRect/>
          </a:stretch>
        </p:blipFill>
        <p:spPr bwMode="auto">
          <a:xfrm>
            <a:off x="-60325" y="0"/>
            <a:ext cx="9144000" cy="6858000"/>
          </a:xfrm>
          <a:prstGeom prst="rect">
            <a:avLst/>
          </a:prstGeom>
          <a:noFill/>
          <a:ln w="9525">
            <a:noFill/>
            <a:miter lim="800000"/>
            <a:headEnd/>
            <a:tailEnd/>
          </a:ln>
        </p:spPr>
      </p:pic>
      <p:sp>
        <p:nvSpPr>
          <p:cNvPr id="38914" name="Rectangle 1"/>
          <p:cNvSpPr>
            <a:spLocks noChangeArrowheads="1"/>
          </p:cNvSpPr>
          <p:nvPr/>
        </p:nvSpPr>
        <p:spPr bwMode="auto">
          <a:xfrm>
            <a:off x="2057400" y="2459038"/>
            <a:ext cx="7086600" cy="1939925"/>
          </a:xfrm>
          <a:prstGeom prst="rect">
            <a:avLst/>
          </a:prstGeom>
          <a:noFill/>
          <a:ln w="9525">
            <a:noFill/>
            <a:miter lim="800000"/>
            <a:headEnd/>
            <a:tailEnd/>
          </a:ln>
        </p:spPr>
        <p:txBody>
          <a:bodyPr anchor="ctr">
            <a:spAutoFit/>
          </a:bodyPr>
          <a:lstStyle/>
          <a:p>
            <a:pPr algn="ctr"/>
            <a:r>
              <a:rPr lang="en-US" sz="4000" b="1">
                <a:latin typeface="Times New Roman" pitchFamily="18" charset="0"/>
                <a:cs typeface="Times New Roman" pitchFamily="18" charset="0"/>
              </a:rPr>
              <a:t>Thanks!</a:t>
            </a:r>
          </a:p>
          <a:p>
            <a:pPr algn="ctr"/>
            <a:endParaRPr lang="en-US" sz="4000" b="1">
              <a:latin typeface="Times New Roman" pitchFamily="18" charset="0"/>
              <a:cs typeface="Times New Roman" pitchFamily="18" charset="0"/>
            </a:endParaRPr>
          </a:p>
          <a:p>
            <a:pPr algn="ctr"/>
            <a:r>
              <a:rPr lang="en-US" sz="4000" b="1">
                <a:latin typeface="Times New Roman" pitchFamily="18" charset="0"/>
                <a:cs typeface="Times New Roman" pitchFamily="18" charset="0"/>
              </a:rPr>
              <a:t>Do some good</a:t>
            </a:r>
            <a:r>
              <a:rPr lang="en-US" b="1">
                <a:latin typeface="Times New Roman" pitchFamily="18" charset="0"/>
                <a:cs typeface="Times New Roman" pitchFamily="18" charset="0"/>
              </a:rPr>
              <a:t>.</a:t>
            </a:r>
          </a:p>
        </p:txBody>
      </p:sp>
      <p:pic>
        <p:nvPicPr>
          <p:cNvPr id="38915" name="Picture 5" descr="pro-bono-Final[1].psd"/>
          <p:cNvPicPr>
            <a:picLocks noChangeAspect="1"/>
          </p:cNvPicPr>
          <p:nvPr/>
        </p:nvPicPr>
        <p:blipFill>
          <a:blip r:embed="rId4"/>
          <a:srcRect/>
          <a:stretch>
            <a:fillRect/>
          </a:stretch>
        </p:blipFill>
        <p:spPr bwMode="auto">
          <a:xfrm>
            <a:off x="152400" y="4953000"/>
            <a:ext cx="1752600" cy="1752600"/>
          </a:xfrm>
          <a:prstGeom prst="rect">
            <a:avLst/>
          </a:prstGeom>
          <a:noFill/>
          <a:ln w="9525">
            <a:noFill/>
            <a:miter lim="800000"/>
            <a:headEnd/>
            <a:tailEnd/>
          </a:ln>
        </p:spPr>
      </p:pic>
      <p:pic>
        <p:nvPicPr>
          <p:cNvPr id="38916" name="Picture 3" descr="C:\Users\jeffba\Pictures\pro-bono-Final_2010-notdate.jpg"/>
          <p:cNvPicPr>
            <a:picLocks noChangeAspect="1" noChangeArrowheads="1"/>
          </p:cNvPicPr>
          <p:nvPr/>
        </p:nvPicPr>
        <p:blipFill>
          <a:blip r:embed="rId5"/>
          <a:srcRect/>
          <a:stretch>
            <a:fillRect/>
          </a:stretch>
        </p:blipFill>
        <p:spPr bwMode="auto">
          <a:xfrm>
            <a:off x="-47625" y="4745038"/>
            <a:ext cx="2049463" cy="2112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402</Words>
  <Application>Microsoft Office PowerPoint</Application>
  <PresentationFormat>On-screen Show (4:3)</PresentationFormat>
  <Paragraphs>59</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jeffba</dc:creator>
  <cp:lastModifiedBy>Kelley Lee</cp:lastModifiedBy>
  <cp:revision>17</cp:revision>
  <dcterms:created xsi:type="dcterms:W3CDTF">2011-10-04T15:24:32Z</dcterms:created>
  <dcterms:modified xsi:type="dcterms:W3CDTF">2016-06-29T18:42:17Z</dcterms:modified>
</cp:coreProperties>
</file>