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modernComment_105_C3A806D8.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comments/modernComment_138_42DC28E9.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0" r:id="rId1"/>
  </p:sldMasterIdLst>
  <p:notesMasterIdLst>
    <p:notesMasterId r:id="rId50"/>
  </p:notesMasterIdLst>
  <p:sldIdLst>
    <p:sldId id="256" r:id="rId2"/>
    <p:sldId id="277" r:id="rId3"/>
    <p:sldId id="257" r:id="rId4"/>
    <p:sldId id="258" r:id="rId5"/>
    <p:sldId id="259" r:id="rId6"/>
    <p:sldId id="260" r:id="rId7"/>
    <p:sldId id="289" r:id="rId8"/>
    <p:sldId id="296" r:id="rId9"/>
    <p:sldId id="297" r:id="rId10"/>
    <p:sldId id="261" r:id="rId11"/>
    <p:sldId id="284" r:id="rId12"/>
    <p:sldId id="286" r:id="rId13"/>
    <p:sldId id="307" r:id="rId14"/>
    <p:sldId id="309" r:id="rId15"/>
    <p:sldId id="308" r:id="rId16"/>
    <p:sldId id="325" r:id="rId17"/>
    <p:sldId id="310" r:id="rId18"/>
    <p:sldId id="311" r:id="rId19"/>
    <p:sldId id="315" r:id="rId20"/>
    <p:sldId id="293" r:id="rId21"/>
    <p:sldId id="298" r:id="rId22"/>
    <p:sldId id="323" r:id="rId23"/>
    <p:sldId id="320" r:id="rId24"/>
    <p:sldId id="322" r:id="rId25"/>
    <p:sldId id="313" r:id="rId26"/>
    <p:sldId id="321" r:id="rId27"/>
    <p:sldId id="316" r:id="rId28"/>
    <p:sldId id="318" r:id="rId29"/>
    <p:sldId id="272" r:id="rId30"/>
    <p:sldId id="263" r:id="rId31"/>
    <p:sldId id="273" r:id="rId32"/>
    <p:sldId id="276" r:id="rId33"/>
    <p:sldId id="281" r:id="rId34"/>
    <p:sldId id="283" r:id="rId35"/>
    <p:sldId id="285" r:id="rId36"/>
    <p:sldId id="267" r:id="rId37"/>
    <p:sldId id="275" r:id="rId38"/>
    <p:sldId id="280" r:id="rId39"/>
    <p:sldId id="268" r:id="rId40"/>
    <p:sldId id="302" r:id="rId41"/>
    <p:sldId id="324" r:id="rId42"/>
    <p:sldId id="303" r:id="rId43"/>
    <p:sldId id="305" r:id="rId44"/>
    <p:sldId id="282" r:id="rId45"/>
    <p:sldId id="264" r:id="rId46"/>
    <p:sldId id="306" r:id="rId47"/>
    <p:sldId id="312" r:id="rId48"/>
    <p:sldId id="265"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E5614A-5F50-E5AC-87E7-F669B340378B}" name="Craig Grunewald" initials="CG" userId="44bff102b3a4704a" providerId="Windows Live"/>
  <p188:author id="{69CC606A-2745-C9F3-B0BD-8293C9FFA4CB}" name="Jack Carney" initials="JC" userId="b8ba2d9b220a7253" providerId="Windows Live"/>
  <p188:author id="{54E8F3A2-804B-A4B7-7C66-3849CD72F60A}" name="Erin Boryczka" initials="EB" userId="14c5a14e739b48a3" providerId="Windows Live"/>
  <p188:author id="{620827D7-83B3-CA02-B450-3B2456FF057F}" name="Jack Carney" initials="JC" userId="abf5c3086126003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14"/>
    <p:restoredTop sz="94732"/>
  </p:normalViewPr>
  <p:slideViewPr>
    <p:cSldViewPr snapToGrid="0">
      <p:cViewPr varScale="1">
        <p:scale>
          <a:sx n="182" d="100"/>
          <a:sy n="182" d="100"/>
        </p:scale>
        <p:origin x="37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omments/modernComment_105_C3A806D8.xml><?xml version="1.0" encoding="utf-8"?>
<p188:cmLst xmlns:a="http://schemas.openxmlformats.org/drawingml/2006/main" xmlns:r="http://schemas.openxmlformats.org/officeDocument/2006/relationships" xmlns:p188="http://schemas.microsoft.com/office/powerpoint/2018/8/main">
  <p188:cm id="{5C12037E-BC48-724F-937C-065BBBDD1A21}" authorId="{69CC606A-2745-C9F3-B0BD-8293C9FFA4CB}" status="resolved" created="2026-10-01T15:05:31.475" complete="100000">
    <ac:deMkLst xmlns:ac="http://schemas.microsoft.com/office/drawing/2013/main/command">
      <pc:docMk xmlns:pc="http://schemas.microsoft.com/office/powerpoint/2013/main/command"/>
      <pc:sldMk xmlns:pc="http://schemas.microsoft.com/office/powerpoint/2013/main/command" cId="3282568920" sldId="261"/>
      <ac:spMk id="2" creationId="{BB9F6F84-5506-8503-D835-F119B3FFFC4C}"/>
    </ac:deMkLst>
    <p188:txBody>
      <a:bodyPr/>
      <a:lstStyle/>
      <a:p>
        <a:r>
          <a:rPr lang="en-US"/>
          <a:t>Amend a little to talk about stress and burnout</a:t>
        </a:r>
      </a:p>
    </p188:txBody>
    <p188:extLst>
      <p:ext xmlns:p="http://schemas.openxmlformats.org/presentationml/2006/main" uri="{57CB4572-C831-44C2-8A1C-0ADB6CCDFE69}">
        <p223:reactions xmlns:p223="http://schemas.microsoft.com/office/powerpoint/2022/03/main">
          <p223:rxn type="👍">
            <p223:instance time="2026-10-02T15:48:29.864" authorId="{54E8F3A2-804B-A4B7-7C66-3849CD72F60A}"/>
          </p223:rxn>
        </p223:reactions>
      </p:ext>
    </p188:extLst>
  </p188:cm>
</p188:cmLst>
</file>

<file path=ppt/comments/modernComment_138_42DC28E9.xml><?xml version="1.0" encoding="utf-8"?>
<p188:cmLst xmlns:a="http://schemas.openxmlformats.org/drawingml/2006/main" xmlns:r="http://schemas.openxmlformats.org/officeDocument/2006/relationships" xmlns:p188="http://schemas.microsoft.com/office/powerpoint/2018/8/main">
  <p188:cm id="{579B1C7A-C48F-004A-916A-9831C2AA9E84}" authorId="{69CC606A-2745-C9F3-B0BD-8293C9FFA4CB}" created="2026-10-01T16:13:20.653">
    <pc:sldMkLst xmlns:pc="http://schemas.microsoft.com/office/powerpoint/2013/main/command">
      <pc:docMk/>
      <pc:sldMk cId="1121724649" sldId="312"/>
    </pc:sldMkLst>
    <p188:txBody>
      <a:bodyPr/>
      <a:lstStyle/>
      <a:p>
        <a:r>
          <a:rPr lang="en-US"/>
          <a:t>move up to getting work down</a:t>
        </a:r>
      </a:p>
    </p188:txBody>
  </p188:cm>
</p188:cmLst>
</file>

<file path=ppt/diagrams/_rels/data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ata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5" Type="http://schemas.openxmlformats.org/officeDocument/2006/relationships/image" Target="../media/image17.svg"/><Relationship Id="rId4" Type="http://schemas.openxmlformats.org/officeDocument/2006/relationships/image" Target="../media/image16.svg"/></Relationships>
</file>

<file path=ppt/diagrams/_rels/data7.xml.rels><?xml version="1.0" encoding="UTF-8" standalone="yes"?>
<Relationships xmlns="http://schemas.openxmlformats.org/package/2006/relationships"><Relationship Id="rId1" Type="http://schemas.openxmlformats.org/officeDocument/2006/relationships/hyperlink" Target="https://www.attorneyatwork.com/asking-for-help/"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5" Type="http://schemas.openxmlformats.org/officeDocument/2006/relationships/image" Target="../media/image17.svg"/><Relationship Id="rId4" Type="http://schemas.openxmlformats.org/officeDocument/2006/relationships/image" Target="../media/image16.svg"/></Relationships>
</file>

<file path=ppt/diagrams/_rels/drawing7.xml.rels><?xml version="1.0" encoding="UTF-8" standalone="yes"?>
<Relationships xmlns="http://schemas.openxmlformats.org/package/2006/relationships"><Relationship Id="rId1" Type="http://schemas.openxmlformats.org/officeDocument/2006/relationships/hyperlink" Target="https://www.attorneyatwork.com/asking-for-help/" TargetMode="External"/></Relationships>
</file>

<file path=ppt/diagrams/colors1.xml><?xml version="1.0" encoding="utf-8"?>
<dgm:colorsDef xmlns:dgm="http://schemas.openxmlformats.org/drawingml/2006/diagram" xmlns:a="http://schemas.openxmlformats.org/drawingml/2006/main" uniqueId="urn:microsoft.com/office/officeart/2005/8/colors/colorful1#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6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6">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4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11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876E1E-34E8-4F90-9824-B0FA52331D0E}" type="doc">
      <dgm:prSet loTypeId="urn:microsoft.com/office/officeart/2005/8/layout/vList2" loCatId="list" qsTypeId="urn:microsoft.com/office/officeart/2005/8/quickstyle/simple5#20" qsCatId="simple" csTypeId="urn:microsoft.com/office/officeart/2005/8/colors/colorful1#13" csCatId="colorful" phldr="1"/>
      <dgm:spPr/>
      <dgm:t>
        <a:bodyPr/>
        <a:lstStyle/>
        <a:p>
          <a:endParaRPr lang="en-US"/>
        </a:p>
      </dgm:t>
    </dgm:pt>
    <dgm:pt modelId="{63865E6C-74AD-42F1-8701-2878DC29D7F8}">
      <dgm:prSet/>
      <dgm:spPr/>
      <dgm:t>
        <a:bodyPr/>
        <a:lstStyle/>
        <a:p>
          <a:r>
            <a:rPr lang="en-US" dirty="0"/>
            <a:t>Erin Boryczka</a:t>
          </a:r>
        </a:p>
      </dgm:t>
    </dgm:pt>
    <dgm:pt modelId="{03DEADF4-7B20-4ACE-8F1A-EC079C12E0DC}" type="parTrans" cxnId="{F8D4F058-13EA-43FA-9AA0-70927A9B001A}">
      <dgm:prSet/>
      <dgm:spPr/>
      <dgm:t>
        <a:bodyPr/>
        <a:lstStyle/>
        <a:p>
          <a:endParaRPr lang="en-US"/>
        </a:p>
      </dgm:t>
    </dgm:pt>
    <dgm:pt modelId="{06F2D0C7-380F-4E0B-89C6-33A2BAEC66DB}" type="sibTrans" cxnId="{F8D4F058-13EA-43FA-9AA0-70927A9B001A}">
      <dgm:prSet/>
      <dgm:spPr/>
      <dgm:t>
        <a:bodyPr/>
        <a:lstStyle/>
        <a:p>
          <a:endParaRPr lang="en-US"/>
        </a:p>
      </dgm:t>
    </dgm:pt>
    <dgm:pt modelId="{A5E69B83-66EB-46E2-9F49-CEE995FD42F7}">
      <dgm:prSet/>
      <dgm:spPr/>
      <dgm:t>
        <a:bodyPr/>
        <a:lstStyle/>
        <a:p>
          <a:r>
            <a:rPr lang="en-US" dirty="0"/>
            <a:t>17 years managing a small law firm</a:t>
          </a:r>
        </a:p>
      </dgm:t>
    </dgm:pt>
    <dgm:pt modelId="{1B106A1C-A8B2-48DF-AC07-9AD01C01956B}" type="parTrans" cxnId="{BE5E6423-17C2-4BF0-ABD5-87CC5F129407}">
      <dgm:prSet/>
      <dgm:spPr/>
      <dgm:t>
        <a:bodyPr/>
        <a:lstStyle/>
        <a:p>
          <a:endParaRPr lang="en-US"/>
        </a:p>
      </dgm:t>
    </dgm:pt>
    <dgm:pt modelId="{63F080E8-5845-4F97-95F0-F587726010A5}" type="sibTrans" cxnId="{BE5E6423-17C2-4BF0-ABD5-87CC5F129407}">
      <dgm:prSet/>
      <dgm:spPr/>
      <dgm:t>
        <a:bodyPr/>
        <a:lstStyle/>
        <a:p>
          <a:endParaRPr lang="en-US"/>
        </a:p>
      </dgm:t>
    </dgm:pt>
    <dgm:pt modelId="{F0BEE44B-2C9B-43EB-A836-84BA4FA469B5}">
      <dgm:prSet/>
      <dgm:spPr/>
      <dgm:t>
        <a:bodyPr/>
        <a:lstStyle/>
        <a:p>
          <a:r>
            <a:rPr lang="en-US" dirty="0"/>
            <a:t>20 years experience managing a small business </a:t>
          </a:r>
        </a:p>
      </dgm:t>
    </dgm:pt>
    <dgm:pt modelId="{73B0D757-C990-4D2C-AAA8-46D29AACE3B6}" type="parTrans" cxnId="{5DF33BB1-D2C7-44D6-814C-1FA64363237A}">
      <dgm:prSet/>
      <dgm:spPr/>
      <dgm:t>
        <a:bodyPr/>
        <a:lstStyle/>
        <a:p>
          <a:endParaRPr lang="en-US"/>
        </a:p>
      </dgm:t>
    </dgm:pt>
    <dgm:pt modelId="{0D68A7B7-6A8B-4ADB-95D0-28E58A07F0D6}" type="sibTrans" cxnId="{5DF33BB1-D2C7-44D6-814C-1FA64363237A}">
      <dgm:prSet/>
      <dgm:spPr/>
      <dgm:t>
        <a:bodyPr/>
        <a:lstStyle/>
        <a:p>
          <a:endParaRPr lang="en-US"/>
        </a:p>
      </dgm:t>
    </dgm:pt>
    <dgm:pt modelId="{F2C5759C-818E-4C07-8005-7AB0ED4F27DE}">
      <dgm:prSet/>
      <dgm:spPr/>
      <dgm:t>
        <a:bodyPr/>
        <a:lstStyle/>
        <a:p>
          <a:r>
            <a:rPr lang="en-US" dirty="0"/>
            <a:t>Managing a household – Mother of 3 Children</a:t>
          </a:r>
        </a:p>
      </dgm:t>
    </dgm:pt>
    <dgm:pt modelId="{777595EA-53EE-4D91-B598-0DA31D32D1C7}" type="parTrans" cxnId="{FA94DAE0-5C32-4283-8E9F-EB1193D00419}">
      <dgm:prSet/>
      <dgm:spPr/>
      <dgm:t>
        <a:bodyPr/>
        <a:lstStyle/>
        <a:p>
          <a:endParaRPr lang="en-US"/>
        </a:p>
      </dgm:t>
    </dgm:pt>
    <dgm:pt modelId="{BAE89C09-BF26-4891-8C24-607CFCDF508D}" type="sibTrans" cxnId="{FA94DAE0-5C32-4283-8E9F-EB1193D00419}">
      <dgm:prSet/>
      <dgm:spPr/>
      <dgm:t>
        <a:bodyPr/>
        <a:lstStyle/>
        <a:p>
          <a:endParaRPr lang="en-US"/>
        </a:p>
      </dgm:t>
    </dgm:pt>
    <dgm:pt modelId="{F21CE040-D320-4176-9360-9D6304D469D5}">
      <dgm:prSet/>
      <dgm:spPr/>
      <dgm:t>
        <a:bodyPr/>
        <a:lstStyle/>
        <a:p>
          <a:r>
            <a:rPr lang="en-US" i="1" dirty="0"/>
            <a:t>Disclaimers</a:t>
          </a:r>
          <a:r>
            <a:rPr lang="en-US" dirty="0"/>
            <a:t>:</a:t>
          </a:r>
        </a:p>
      </dgm:t>
    </dgm:pt>
    <dgm:pt modelId="{67589988-0828-44B5-88E1-DC66D52364CE}" type="parTrans" cxnId="{03895362-084D-4463-8334-E0B1C53F2466}">
      <dgm:prSet/>
      <dgm:spPr/>
      <dgm:t>
        <a:bodyPr/>
        <a:lstStyle/>
        <a:p>
          <a:endParaRPr lang="en-US"/>
        </a:p>
      </dgm:t>
    </dgm:pt>
    <dgm:pt modelId="{7354D868-0C20-4F90-9B1F-C493C019B964}" type="sibTrans" cxnId="{03895362-084D-4463-8334-E0B1C53F2466}">
      <dgm:prSet/>
      <dgm:spPr/>
      <dgm:t>
        <a:bodyPr/>
        <a:lstStyle/>
        <a:p>
          <a:endParaRPr lang="en-US"/>
        </a:p>
      </dgm:t>
    </dgm:pt>
    <dgm:pt modelId="{5D3B29F4-B9C7-4690-8D7E-8F3B98CF34C6}">
      <dgm:prSet/>
      <dgm:spPr/>
      <dgm:t>
        <a:bodyPr/>
        <a:lstStyle/>
        <a:p>
          <a:r>
            <a:rPr lang="en-US" dirty="0"/>
            <a:t>I am not a counselor or therapist</a:t>
          </a:r>
        </a:p>
      </dgm:t>
    </dgm:pt>
    <dgm:pt modelId="{E34D1A49-9CBF-421C-9BB7-700C2B4BED04}" type="parTrans" cxnId="{F2A76B47-A9A4-47B6-8BC7-82D690779A6B}">
      <dgm:prSet/>
      <dgm:spPr/>
      <dgm:t>
        <a:bodyPr/>
        <a:lstStyle/>
        <a:p>
          <a:endParaRPr lang="en-US"/>
        </a:p>
      </dgm:t>
    </dgm:pt>
    <dgm:pt modelId="{1727D867-3260-4490-83FD-64388E44A05C}" type="sibTrans" cxnId="{F2A76B47-A9A4-47B6-8BC7-82D690779A6B}">
      <dgm:prSet/>
      <dgm:spPr/>
      <dgm:t>
        <a:bodyPr/>
        <a:lstStyle/>
        <a:p>
          <a:endParaRPr lang="en-US"/>
        </a:p>
      </dgm:t>
    </dgm:pt>
    <dgm:pt modelId="{93CDF8D6-6089-478F-A97F-F83329D0C5D2}">
      <dgm:prSet/>
      <dgm:spPr/>
      <dgm:t>
        <a:bodyPr/>
        <a:lstStyle/>
        <a:p>
          <a:r>
            <a:rPr lang="en-US" dirty="0"/>
            <a:t>The contents of this presentation represent my own experiences and are not official pronouncements of the Alabama State Bar or the Alabama Lawyer Assistance Program</a:t>
          </a:r>
        </a:p>
      </dgm:t>
    </dgm:pt>
    <dgm:pt modelId="{95013B03-025E-4386-8726-6C2CCB2F0A62}" type="parTrans" cxnId="{C0DFD40B-8CC5-4612-9069-5C94E300D624}">
      <dgm:prSet/>
      <dgm:spPr/>
      <dgm:t>
        <a:bodyPr/>
        <a:lstStyle/>
        <a:p>
          <a:endParaRPr lang="en-US"/>
        </a:p>
      </dgm:t>
    </dgm:pt>
    <dgm:pt modelId="{9A446E0E-6B05-44D4-A0EB-A92BD53FA809}" type="sibTrans" cxnId="{C0DFD40B-8CC5-4612-9069-5C94E300D624}">
      <dgm:prSet/>
      <dgm:spPr/>
      <dgm:t>
        <a:bodyPr/>
        <a:lstStyle/>
        <a:p>
          <a:endParaRPr lang="en-US"/>
        </a:p>
      </dgm:t>
    </dgm:pt>
    <dgm:pt modelId="{BA034652-3C76-4BE4-83BB-5695BDB6BFE2}" type="pres">
      <dgm:prSet presAssocID="{D2876E1E-34E8-4F90-9824-B0FA52331D0E}" presName="linear" presStyleCnt="0">
        <dgm:presLayoutVars>
          <dgm:animLvl val="lvl"/>
          <dgm:resizeHandles val="exact"/>
        </dgm:presLayoutVars>
      </dgm:prSet>
      <dgm:spPr/>
    </dgm:pt>
    <dgm:pt modelId="{25C8C173-C440-4EC1-B840-290E9F4F3CDE}" type="pres">
      <dgm:prSet presAssocID="{63865E6C-74AD-42F1-8701-2878DC29D7F8}" presName="parentText" presStyleLbl="node1" presStyleIdx="0" presStyleCnt="2">
        <dgm:presLayoutVars>
          <dgm:chMax val="0"/>
          <dgm:bulletEnabled val="1"/>
        </dgm:presLayoutVars>
      </dgm:prSet>
      <dgm:spPr/>
    </dgm:pt>
    <dgm:pt modelId="{BD7AF161-1A80-4DB4-BC9D-8EC538933572}" type="pres">
      <dgm:prSet presAssocID="{63865E6C-74AD-42F1-8701-2878DC29D7F8}" presName="childText" presStyleLbl="revTx" presStyleIdx="0" presStyleCnt="2">
        <dgm:presLayoutVars>
          <dgm:bulletEnabled val="1"/>
        </dgm:presLayoutVars>
      </dgm:prSet>
      <dgm:spPr/>
    </dgm:pt>
    <dgm:pt modelId="{88711252-5790-405B-A513-14DE83F12FBB}" type="pres">
      <dgm:prSet presAssocID="{F21CE040-D320-4176-9360-9D6304D469D5}" presName="parentText" presStyleLbl="node1" presStyleIdx="1" presStyleCnt="2">
        <dgm:presLayoutVars>
          <dgm:chMax val="0"/>
          <dgm:bulletEnabled val="1"/>
        </dgm:presLayoutVars>
      </dgm:prSet>
      <dgm:spPr/>
    </dgm:pt>
    <dgm:pt modelId="{5276BB3D-5686-469C-8EE4-12C5D1DFA3FF}" type="pres">
      <dgm:prSet presAssocID="{F21CE040-D320-4176-9360-9D6304D469D5}" presName="childText" presStyleLbl="revTx" presStyleIdx="1" presStyleCnt="2">
        <dgm:presLayoutVars>
          <dgm:bulletEnabled val="1"/>
        </dgm:presLayoutVars>
      </dgm:prSet>
      <dgm:spPr/>
    </dgm:pt>
  </dgm:ptLst>
  <dgm:cxnLst>
    <dgm:cxn modelId="{C0DFD40B-8CC5-4612-9069-5C94E300D624}" srcId="{F21CE040-D320-4176-9360-9D6304D469D5}" destId="{93CDF8D6-6089-478F-A97F-F83329D0C5D2}" srcOrd="1" destOrd="0" parTransId="{95013B03-025E-4386-8726-6C2CCB2F0A62}" sibTransId="{9A446E0E-6B05-44D4-A0EB-A92BD53FA809}"/>
    <dgm:cxn modelId="{215A1122-A5B2-4085-BD48-56D026C8AC00}" type="presOf" srcId="{F21CE040-D320-4176-9360-9D6304D469D5}" destId="{88711252-5790-405B-A513-14DE83F12FBB}" srcOrd="0" destOrd="0" presId="urn:microsoft.com/office/officeart/2005/8/layout/vList2"/>
    <dgm:cxn modelId="{BE5E6423-17C2-4BF0-ABD5-87CC5F129407}" srcId="{63865E6C-74AD-42F1-8701-2878DC29D7F8}" destId="{A5E69B83-66EB-46E2-9F49-CEE995FD42F7}" srcOrd="0" destOrd="0" parTransId="{1B106A1C-A8B2-48DF-AC07-9AD01C01956B}" sibTransId="{63F080E8-5845-4F97-95F0-F587726010A5}"/>
    <dgm:cxn modelId="{F2A76B47-A9A4-47B6-8BC7-82D690779A6B}" srcId="{F21CE040-D320-4176-9360-9D6304D469D5}" destId="{5D3B29F4-B9C7-4690-8D7E-8F3B98CF34C6}" srcOrd="0" destOrd="0" parTransId="{E34D1A49-9CBF-421C-9BB7-700C2B4BED04}" sibTransId="{1727D867-3260-4490-83FD-64388E44A05C}"/>
    <dgm:cxn modelId="{F8D4F058-13EA-43FA-9AA0-70927A9B001A}" srcId="{D2876E1E-34E8-4F90-9824-B0FA52331D0E}" destId="{63865E6C-74AD-42F1-8701-2878DC29D7F8}" srcOrd="0" destOrd="0" parTransId="{03DEADF4-7B20-4ACE-8F1A-EC079C12E0DC}" sibTransId="{06F2D0C7-380F-4E0B-89C6-33A2BAEC66DB}"/>
    <dgm:cxn modelId="{F8DC1660-A619-4200-B871-0FA25B864003}" type="presOf" srcId="{F2C5759C-818E-4C07-8005-7AB0ED4F27DE}" destId="{BD7AF161-1A80-4DB4-BC9D-8EC538933572}" srcOrd="0" destOrd="2" presId="urn:microsoft.com/office/officeart/2005/8/layout/vList2"/>
    <dgm:cxn modelId="{03895362-084D-4463-8334-E0B1C53F2466}" srcId="{D2876E1E-34E8-4F90-9824-B0FA52331D0E}" destId="{F21CE040-D320-4176-9360-9D6304D469D5}" srcOrd="1" destOrd="0" parTransId="{67589988-0828-44B5-88E1-DC66D52364CE}" sibTransId="{7354D868-0C20-4F90-9B1F-C493C019B964}"/>
    <dgm:cxn modelId="{A6ACF290-9BA3-48A2-A617-EB7028A16F30}" type="presOf" srcId="{93CDF8D6-6089-478F-A97F-F83329D0C5D2}" destId="{5276BB3D-5686-469C-8EE4-12C5D1DFA3FF}" srcOrd="0" destOrd="1" presId="urn:microsoft.com/office/officeart/2005/8/layout/vList2"/>
    <dgm:cxn modelId="{5DF33BB1-D2C7-44D6-814C-1FA64363237A}" srcId="{63865E6C-74AD-42F1-8701-2878DC29D7F8}" destId="{F0BEE44B-2C9B-43EB-A836-84BA4FA469B5}" srcOrd="1" destOrd="0" parTransId="{73B0D757-C990-4D2C-AAA8-46D29AACE3B6}" sibTransId="{0D68A7B7-6A8B-4ADB-95D0-28E58A07F0D6}"/>
    <dgm:cxn modelId="{327550B5-139B-4F64-9D3F-C3EDF02629AB}" type="presOf" srcId="{D2876E1E-34E8-4F90-9824-B0FA52331D0E}" destId="{BA034652-3C76-4BE4-83BB-5695BDB6BFE2}" srcOrd="0" destOrd="0" presId="urn:microsoft.com/office/officeart/2005/8/layout/vList2"/>
    <dgm:cxn modelId="{97CA4DBA-5C20-423D-945E-4E1417836C43}" type="presOf" srcId="{63865E6C-74AD-42F1-8701-2878DC29D7F8}" destId="{25C8C173-C440-4EC1-B840-290E9F4F3CDE}" srcOrd="0" destOrd="0" presId="urn:microsoft.com/office/officeart/2005/8/layout/vList2"/>
    <dgm:cxn modelId="{B378A8BF-D7DF-4083-8BE9-2DCFDFA45C49}" type="presOf" srcId="{5D3B29F4-B9C7-4690-8D7E-8F3B98CF34C6}" destId="{5276BB3D-5686-469C-8EE4-12C5D1DFA3FF}" srcOrd="0" destOrd="0" presId="urn:microsoft.com/office/officeart/2005/8/layout/vList2"/>
    <dgm:cxn modelId="{AEFD43C4-6C79-42E1-8716-8810B8CD13D7}" type="presOf" srcId="{A5E69B83-66EB-46E2-9F49-CEE995FD42F7}" destId="{BD7AF161-1A80-4DB4-BC9D-8EC538933572}" srcOrd="0" destOrd="0" presId="urn:microsoft.com/office/officeart/2005/8/layout/vList2"/>
    <dgm:cxn modelId="{148CAAC9-AB23-4CDE-8C45-95A0F85D628B}" type="presOf" srcId="{F0BEE44B-2C9B-43EB-A836-84BA4FA469B5}" destId="{BD7AF161-1A80-4DB4-BC9D-8EC538933572}" srcOrd="0" destOrd="1" presId="urn:microsoft.com/office/officeart/2005/8/layout/vList2"/>
    <dgm:cxn modelId="{FA94DAE0-5C32-4283-8E9F-EB1193D00419}" srcId="{63865E6C-74AD-42F1-8701-2878DC29D7F8}" destId="{F2C5759C-818E-4C07-8005-7AB0ED4F27DE}" srcOrd="2" destOrd="0" parTransId="{777595EA-53EE-4D91-B598-0DA31D32D1C7}" sibTransId="{BAE89C09-BF26-4891-8C24-607CFCDF508D}"/>
    <dgm:cxn modelId="{90A48F0E-323A-4BE4-984D-094B57858921}" type="presParOf" srcId="{BA034652-3C76-4BE4-83BB-5695BDB6BFE2}" destId="{25C8C173-C440-4EC1-B840-290E9F4F3CDE}" srcOrd="0" destOrd="0" presId="urn:microsoft.com/office/officeart/2005/8/layout/vList2"/>
    <dgm:cxn modelId="{3CFA72F8-FCBA-4268-BC06-5B54BEB9F9DF}" type="presParOf" srcId="{BA034652-3C76-4BE4-83BB-5695BDB6BFE2}" destId="{BD7AF161-1A80-4DB4-BC9D-8EC538933572}" srcOrd="1" destOrd="0" presId="urn:microsoft.com/office/officeart/2005/8/layout/vList2"/>
    <dgm:cxn modelId="{FBB2F1FB-1521-4C8F-96C6-3EF4465C850D}" type="presParOf" srcId="{BA034652-3C76-4BE4-83BB-5695BDB6BFE2}" destId="{88711252-5790-405B-A513-14DE83F12FBB}" srcOrd="2" destOrd="0" presId="urn:microsoft.com/office/officeart/2005/8/layout/vList2"/>
    <dgm:cxn modelId="{CB135B7C-C12D-465B-B1CF-5AE26F33DFE8}" type="presParOf" srcId="{BA034652-3C76-4BE4-83BB-5695BDB6BFE2}" destId="{5276BB3D-5686-469C-8EE4-12C5D1DFA3FF}"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E828F1-6A7F-4132-9D3D-2B56660B28BA}"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1157CC4E-C397-460E-A14D-15E71192E5DB}">
      <dgm:prSet custT="1"/>
      <dgm:spPr/>
      <dgm:t>
        <a:bodyPr/>
        <a:lstStyle/>
        <a:p>
          <a:r>
            <a:rPr lang="en-US" sz="2900" dirty="0">
              <a:solidFill>
                <a:schemeClr val="bg1"/>
              </a:solidFill>
            </a:rPr>
            <a:t>The National Institute of Health found that </a:t>
          </a:r>
          <a:r>
            <a:rPr lang="en-US" sz="2900" dirty="0">
              <a:solidFill>
                <a:schemeClr val="tx1"/>
              </a:solidFill>
            </a:rPr>
            <a:t>10-12% </a:t>
          </a:r>
          <a:r>
            <a:rPr lang="en-US" sz="2900" dirty="0">
              <a:solidFill>
                <a:schemeClr val="bg1"/>
              </a:solidFill>
            </a:rPr>
            <a:t>of attorneys have contemplated suicide.  Compare that to </a:t>
          </a:r>
          <a:r>
            <a:rPr lang="en-US" sz="2900" dirty="0">
              <a:solidFill>
                <a:schemeClr val="tx1"/>
              </a:solidFill>
            </a:rPr>
            <a:t>4.2% </a:t>
          </a:r>
          <a:r>
            <a:rPr lang="en-US" sz="2900" dirty="0">
              <a:solidFill>
                <a:schemeClr val="bg1"/>
              </a:solidFill>
            </a:rPr>
            <a:t>of the general population. </a:t>
          </a:r>
        </a:p>
        <a:p>
          <a:r>
            <a:rPr lang="en-US" sz="1400" u="none" dirty="0">
              <a:solidFill>
                <a:schemeClr val="bg1">
                  <a:lumMod val="75000"/>
                  <a:lumOff val="25000"/>
                </a:schemeClr>
              </a:solidFill>
            </a:rPr>
            <a:t>https://pmc.ncbi.nlm.nih.gov/articles/PMC9956925/</a:t>
          </a:r>
        </a:p>
      </dgm:t>
    </dgm:pt>
    <dgm:pt modelId="{BA8C72E2-B2EA-4EE2-B1D8-8AECA117D760}" type="parTrans" cxnId="{11453085-A7B0-4705-8DF6-5081B7BDF95A}">
      <dgm:prSet/>
      <dgm:spPr/>
      <dgm:t>
        <a:bodyPr/>
        <a:lstStyle/>
        <a:p>
          <a:endParaRPr lang="en-US"/>
        </a:p>
      </dgm:t>
    </dgm:pt>
    <dgm:pt modelId="{BD8F1670-124D-4969-9B2E-24AD2F9E073B}" type="sibTrans" cxnId="{11453085-A7B0-4705-8DF6-5081B7BDF95A}">
      <dgm:prSet/>
      <dgm:spPr/>
      <dgm:t>
        <a:bodyPr/>
        <a:lstStyle/>
        <a:p>
          <a:endParaRPr lang="en-US"/>
        </a:p>
      </dgm:t>
    </dgm:pt>
    <dgm:pt modelId="{7C677CCF-6A23-46AB-9252-8CBCD9383C2E}">
      <dgm:prSet custT="1"/>
      <dgm:spPr/>
      <dgm:t>
        <a:bodyPr/>
        <a:lstStyle/>
        <a:p>
          <a:r>
            <a:rPr lang="en-US" sz="3000" dirty="0">
              <a:solidFill>
                <a:schemeClr val="bg1"/>
              </a:solidFill>
            </a:rPr>
            <a:t>A Psychology Today article found that lawyer suicides are </a:t>
          </a:r>
          <a:r>
            <a:rPr lang="en-US" sz="3000" dirty="0">
              <a:solidFill>
                <a:schemeClr val="tx1"/>
              </a:solidFill>
            </a:rPr>
            <a:t>91% </a:t>
          </a:r>
          <a:r>
            <a:rPr lang="en-US" sz="3000" dirty="0">
              <a:solidFill>
                <a:schemeClr val="bg1"/>
              </a:solidFill>
            </a:rPr>
            <a:t>more likely to be related to job stress than other reasons for suicide.</a:t>
          </a:r>
        </a:p>
        <a:p>
          <a:r>
            <a:rPr lang="en-US" sz="1400" dirty="0">
              <a:solidFill>
                <a:schemeClr val="bg1">
                  <a:lumMod val="75000"/>
                  <a:lumOff val="25000"/>
                </a:schemeClr>
              </a:solidFill>
            </a:rPr>
            <a:t> https://www.psychologytoday.com/us/blog/psymon-says/202304/why-are-lawyers-at-greater-risk-of-suicide</a:t>
          </a:r>
          <a:r>
            <a:rPr lang="en-US" sz="3000" dirty="0">
              <a:solidFill>
                <a:schemeClr val="bg1">
                  <a:lumMod val="75000"/>
                  <a:lumOff val="25000"/>
                </a:schemeClr>
              </a:solidFill>
            </a:rPr>
            <a:t> </a:t>
          </a:r>
          <a:endParaRPr lang="en-US" sz="1400" dirty="0">
            <a:solidFill>
              <a:schemeClr val="bg1">
                <a:lumMod val="75000"/>
                <a:lumOff val="25000"/>
              </a:schemeClr>
            </a:solidFill>
          </a:endParaRPr>
        </a:p>
      </dgm:t>
    </dgm:pt>
    <dgm:pt modelId="{1D32CE38-A8D2-4F53-9A49-DD6F72014913}" type="parTrans" cxnId="{7D083557-4D0F-49EC-9FCC-53F07E224DE0}">
      <dgm:prSet/>
      <dgm:spPr/>
      <dgm:t>
        <a:bodyPr/>
        <a:lstStyle/>
        <a:p>
          <a:endParaRPr lang="en-US"/>
        </a:p>
      </dgm:t>
    </dgm:pt>
    <dgm:pt modelId="{C6C3C25B-5804-458E-BCFC-080E111DC028}" type="sibTrans" cxnId="{7D083557-4D0F-49EC-9FCC-53F07E224DE0}">
      <dgm:prSet/>
      <dgm:spPr/>
      <dgm:t>
        <a:bodyPr/>
        <a:lstStyle/>
        <a:p>
          <a:endParaRPr lang="en-US"/>
        </a:p>
      </dgm:t>
    </dgm:pt>
    <dgm:pt modelId="{6C2529B6-5AC1-43F8-8349-73A7426960FC}" type="pres">
      <dgm:prSet presAssocID="{96E828F1-6A7F-4132-9D3D-2B56660B28BA}" presName="linear" presStyleCnt="0">
        <dgm:presLayoutVars>
          <dgm:animLvl val="lvl"/>
          <dgm:resizeHandles val="exact"/>
        </dgm:presLayoutVars>
      </dgm:prSet>
      <dgm:spPr/>
    </dgm:pt>
    <dgm:pt modelId="{83E74CA4-3AD4-48E2-A778-CA30794F038E}" type="pres">
      <dgm:prSet presAssocID="{1157CC4E-C397-460E-A14D-15E71192E5DB}" presName="parentText" presStyleLbl="node1" presStyleIdx="0" presStyleCnt="2">
        <dgm:presLayoutVars>
          <dgm:chMax val="0"/>
          <dgm:bulletEnabled val="1"/>
        </dgm:presLayoutVars>
      </dgm:prSet>
      <dgm:spPr/>
    </dgm:pt>
    <dgm:pt modelId="{309E6628-A204-4184-945C-7BF21786D9CA}" type="pres">
      <dgm:prSet presAssocID="{BD8F1670-124D-4969-9B2E-24AD2F9E073B}" presName="spacer" presStyleCnt="0"/>
      <dgm:spPr/>
    </dgm:pt>
    <dgm:pt modelId="{D4E7564A-D52D-40BB-9D14-B5C2802E8080}" type="pres">
      <dgm:prSet presAssocID="{7C677CCF-6A23-46AB-9252-8CBCD9383C2E}" presName="parentText" presStyleLbl="node1" presStyleIdx="1" presStyleCnt="2">
        <dgm:presLayoutVars>
          <dgm:chMax val="0"/>
          <dgm:bulletEnabled val="1"/>
        </dgm:presLayoutVars>
      </dgm:prSet>
      <dgm:spPr/>
    </dgm:pt>
  </dgm:ptLst>
  <dgm:cxnLst>
    <dgm:cxn modelId="{7D083557-4D0F-49EC-9FCC-53F07E224DE0}" srcId="{96E828F1-6A7F-4132-9D3D-2B56660B28BA}" destId="{7C677CCF-6A23-46AB-9252-8CBCD9383C2E}" srcOrd="1" destOrd="0" parTransId="{1D32CE38-A8D2-4F53-9A49-DD6F72014913}" sibTransId="{C6C3C25B-5804-458E-BCFC-080E111DC028}"/>
    <dgm:cxn modelId="{2D169381-6180-4B33-A1D0-A88A26C0018A}" type="presOf" srcId="{7C677CCF-6A23-46AB-9252-8CBCD9383C2E}" destId="{D4E7564A-D52D-40BB-9D14-B5C2802E8080}" srcOrd="0" destOrd="0" presId="urn:microsoft.com/office/officeart/2005/8/layout/vList2"/>
    <dgm:cxn modelId="{11453085-A7B0-4705-8DF6-5081B7BDF95A}" srcId="{96E828F1-6A7F-4132-9D3D-2B56660B28BA}" destId="{1157CC4E-C397-460E-A14D-15E71192E5DB}" srcOrd="0" destOrd="0" parTransId="{BA8C72E2-B2EA-4EE2-B1D8-8AECA117D760}" sibTransId="{BD8F1670-124D-4969-9B2E-24AD2F9E073B}"/>
    <dgm:cxn modelId="{57BB0AB1-16F5-4778-8F46-C8C404BEB19D}" type="presOf" srcId="{96E828F1-6A7F-4132-9D3D-2B56660B28BA}" destId="{6C2529B6-5AC1-43F8-8349-73A7426960FC}" srcOrd="0" destOrd="0" presId="urn:microsoft.com/office/officeart/2005/8/layout/vList2"/>
    <dgm:cxn modelId="{2957B9D5-0819-4299-A9B3-B47CCDB035A8}" type="presOf" srcId="{1157CC4E-C397-460E-A14D-15E71192E5DB}" destId="{83E74CA4-3AD4-48E2-A778-CA30794F038E}" srcOrd="0" destOrd="0" presId="urn:microsoft.com/office/officeart/2005/8/layout/vList2"/>
    <dgm:cxn modelId="{A1E8319D-D81B-4D61-AE60-3CF1C5DD9DE1}" type="presParOf" srcId="{6C2529B6-5AC1-43F8-8349-73A7426960FC}" destId="{83E74CA4-3AD4-48E2-A778-CA30794F038E}" srcOrd="0" destOrd="0" presId="urn:microsoft.com/office/officeart/2005/8/layout/vList2"/>
    <dgm:cxn modelId="{39106108-F8A4-47DA-A90F-DE893992A9D7}" type="presParOf" srcId="{6C2529B6-5AC1-43F8-8349-73A7426960FC}" destId="{309E6628-A204-4184-945C-7BF21786D9CA}" srcOrd="1" destOrd="0" presId="urn:microsoft.com/office/officeart/2005/8/layout/vList2"/>
    <dgm:cxn modelId="{274383C5-547A-48B3-9383-D6CD11DB9C19}" type="presParOf" srcId="{6C2529B6-5AC1-43F8-8349-73A7426960FC}" destId="{D4E7564A-D52D-40BB-9D14-B5C2802E808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53A926-03F6-4EB4-A9DB-FE581A7A9EAD}" type="doc">
      <dgm:prSet loTypeId="urn:microsoft.com/office/officeart/2018/2/layout/IconVerticalSolidList" loCatId="icon" qsTypeId="urn:microsoft.com/office/officeart/2005/8/quickstyle/simple1#14" qsCatId="simple" csTypeId="urn:microsoft.com/office/officeart/2018/5/colors/Iconchunking_neutralbg_colorful1" csCatId="colorful" phldr="1"/>
      <dgm:spPr/>
      <dgm:t>
        <a:bodyPr/>
        <a:lstStyle/>
        <a:p>
          <a:endParaRPr lang="en-US"/>
        </a:p>
      </dgm:t>
    </dgm:pt>
    <dgm:pt modelId="{B3047174-58C4-4448-A52C-96DAA8602D9C}">
      <dgm:prSet/>
      <dgm:spPr/>
      <dgm:t>
        <a:bodyPr/>
        <a:lstStyle/>
        <a:p>
          <a:pPr>
            <a:lnSpc>
              <a:spcPct val="100000"/>
            </a:lnSpc>
          </a:pPr>
          <a:r>
            <a:rPr lang="en-US" dirty="0"/>
            <a:t>On September 10, 2026 the ABA released the results of the ABA/Krill mental health study.</a:t>
          </a:r>
        </a:p>
      </dgm:t>
    </dgm:pt>
    <dgm:pt modelId="{49946364-7766-4844-8A88-598F7737211C}" type="parTrans" cxnId="{F3AC492F-3112-44BD-B653-4812625396F0}">
      <dgm:prSet/>
      <dgm:spPr/>
      <dgm:t>
        <a:bodyPr/>
        <a:lstStyle/>
        <a:p>
          <a:endParaRPr lang="en-US"/>
        </a:p>
      </dgm:t>
    </dgm:pt>
    <dgm:pt modelId="{9BBC815B-A5C8-4C6A-A441-595BB7E75A7A}" type="sibTrans" cxnId="{F3AC492F-3112-44BD-B653-4812625396F0}">
      <dgm:prSet/>
      <dgm:spPr/>
      <dgm:t>
        <a:bodyPr/>
        <a:lstStyle/>
        <a:p>
          <a:endParaRPr lang="en-US"/>
        </a:p>
      </dgm:t>
    </dgm:pt>
    <dgm:pt modelId="{FC51653E-91E6-4C8B-B256-2B582F001F3C}">
      <dgm:prSet/>
      <dgm:spPr/>
      <dgm:t>
        <a:bodyPr/>
        <a:lstStyle/>
        <a:p>
          <a:pPr>
            <a:lnSpc>
              <a:spcPct val="100000"/>
            </a:lnSpc>
          </a:pPr>
          <a:r>
            <a:rPr lang="en-US" dirty="0"/>
            <a:t>The results show an increase in rates of burnout and the risky use of alcohol as a coping mechanism. </a:t>
          </a:r>
        </a:p>
      </dgm:t>
    </dgm:pt>
    <dgm:pt modelId="{FAC90548-FF94-4A9C-90DE-CDC8584987BD}" type="parTrans" cxnId="{234F65E3-7516-4C1D-B65E-C831E16ED250}">
      <dgm:prSet/>
      <dgm:spPr/>
      <dgm:t>
        <a:bodyPr/>
        <a:lstStyle/>
        <a:p>
          <a:endParaRPr lang="en-US"/>
        </a:p>
      </dgm:t>
    </dgm:pt>
    <dgm:pt modelId="{205A3EB0-3257-4CBA-B425-BA0DABF2A030}" type="sibTrans" cxnId="{234F65E3-7516-4C1D-B65E-C831E16ED250}">
      <dgm:prSet/>
      <dgm:spPr/>
      <dgm:t>
        <a:bodyPr/>
        <a:lstStyle/>
        <a:p>
          <a:endParaRPr lang="en-US"/>
        </a:p>
      </dgm:t>
    </dgm:pt>
    <dgm:pt modelId="{36369E21-BC71-4146-802E-35D59302EAB3}">
      <dgm:prSet/>
      <dgm:spPr/>
      <dgm:t>
        <a:bodyPr/>
        <a:lstStyle/>
        <a:p>
          <a:pPr>
            <a:lnSpc>
              <a:spcPct val="100000"/>
            </a:lnSpc>
          </a:pPr>
          <a:r>
            <a:rPr lang="en-US" dirty="0"/>
            <a:t>You can access more information here:</a:t>
          </a:r>
        </a:p>
      </dgm:t>
    </dgm:pt>
    <dgm:pt modelId="{F34C476A-F246-4E0E-827B-4BDF5B8E0ED8}" type="parTrans" cxnId="{4258B896-46E6-4B6D-A898-B26771A570C6}">
      <dgm:prSet/>
      <dgm:spPr/>
      <dgm:t>
        <a:bodyPr/>
        <a:lstStyle/>
        <a:p>
          <a:endParaRPr lang="en-US"/>
        </a:p>
      </dgm:t>
    </dgm:pt>
    <dgm:pt modelId="{E5D7A523-F786-4AC2-93EF-7DA1537B6F0C}" type="sibTrans" cxnId="{4258B896-46E6-4B6D-A898-B26771A570C6}">
      <dgm:prSet/>
      <dgm:spPr/>
      <dgm:t>
        <a:bodyPr/>
        <a:lstStyle/>
        <a:p>
          <a:endParaRPr lang="en-US"/>
        </a:p>
      </dgm:t>
    </dgm:pt>
    <dgm:pt modelId="{8DD95424-DC5E-4B4E-9BC9-F69F04A12555}">
      <dgm:prSet/>
      <dgm:spPr/>
      <dgm:t>
        <a:bodyPr/>
        <a:lstStyle/>
        <a:p>
          <a:pPr>
            <a:lnSpc>
              <a:spcPct val="100000"/>
            </a:lnSpc>
          </a:pPr>
          <a:r>
            <a:rPr lang="en-US" dirty="0"/>
            <a:t>https://www.americanbar.org/news/abanews/aba-news-archives/2026/09/new-lawyer-mental-health-study/</a:t>
          </a:r>
        </a:p>
      </dgm:t>
    </dgm:pt>
    <dgm:pt modelId="{BDC3B59C-AF1A-4EBE-A599-CC6C423AFA97}" type="parTrans" cxnId="{D63BCFA2-F16D-4481-8FF0-84A6148A9163}">
      <dgm:prSet/>
      <dgm:spPr/>
      <dgm:t>
        <a:bodyPr/>
        <a:lstStyle/>
        <a:p>
          <a:endParaRPr lang="en-US"/>
        </a:p>
      </dgm:t>
    </dgm:pt>
    <dgm:pt modelId="{98B328EA-8E78-48B3-BE34-D344EC94D1E0}" type="sibTrans" cxnId="{D63BCFA2-F16D-4481-8FF0-84A6148A9163}">
      <dgm:prSet/>
      <dgm:spPr/>
      <dgm:t>
        <a:bodyPr/>
        <a:lstStyle/>
        <a:p>
          <a:endParaRPr lang="en-US"/>
        </a:p>
      </dgm:t>
    </dgm:pt>
    <dgm:pt modelId="{7C0A7DBE-D5BC-482E-AE92-682CE04F28D2}" type="pres">
      <dgm:prSet presAssocID="{0953A926-03F6-4EB4-A9DB-FE581A7A9EAD}" presName="root" presStyleCnt="0">
        <dgm:presLayoutVars>
          <dgm:dir/>
          <dgm:resizeHandles val="exact"/>
        </dgm:presLayoutVars>
      </dgm:prSet>
      <dgm:spPr/>
    </dgm:pt>
    <dgm:pt modelId="{24128B13-5E88-4A45-BF4C-59803FC5440E}" type="pres">
      <dgm:prSet presAssocID="{B3047174-58C4-4448-A52C-96DAA8602D9C}" presName="compNode" presStyleCnt="0"/>
      <dgm:spPr/>
    </dgm:pt>
    <dgm:pt modelId="{5AD3B71F-3D1F-40FE-90FD-F55FB00BDE6D}" type="pres">
      <dgm:prSet presAssocID="{B3047174-58C4-4448-A52C-96DAA8602D9C}" presName="bgRect" presStyleLbl="bgShp" presStyleIdx="0" presStyleCnt="4"/>
      <dgm:spPr/>
    </dgm:pt>
    <dgm:pt modelId="{4B54E808-82B1-4216-BE33-1A0876014E4A}" type="pres">
      <dgm:prSet presAssocID="{B3047174-58C4-4448-A52C-96DAA8602D9C}"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rain"/>
        </a:ext>
      </dgm:extLst>
    </dgm:pt>
    <dgm:pt modelId="{CC291F9B-C794-44D0-A941-07CDFD79976E}" type="pres">
      <dgm:prSet presAssocID="{B3047174-58C4-4448-A52C-96DAA8602D9C}" presName="spaceRect" presStyleCnt="0"/>
      <dgm:spPr/>
    </dgm:pt>
    <dgm:pt modelId="{7F8F4D49-9A6C-4852-BA4C-6A5CAB335C36}" type="pres">
      <dgm:prSet presAssocID="{B3047174-58C4-4448-A52C-96DAA8602D9C}" presName="parTx" presStyleLbl="revTx" presStyleIdx="0" presStyleCnt="4">
        <dgm:presLayoutVars>
          <dgm:chMax val="0"/>
          <dgm:chPref val="0"/>
        </dgm:presLayoutVars>
      </dgm:prSet>
      <dgm:spPr/>
    </dgm:pt>
    <dgm:pt modelId="{B82A23F4-0E28-45F3-B79E-8A8BB9BEFA93}" type="pres">
      <dgm:prSet presAssocID="{9BBC815B-A5C8-4C6A-A441-595BB7E75A7A}" presName="sibTrans" presStyleCnt="0"/>
      <dgm:spPr/>
    </dgm:pt>
    <dgm:pt modelId="{DCFD9633-0D8E-4B16-98DA-EC793F395E60}" type="pres">
      <dgm:prSet presAssocID="{FC51653E-91E6-4C8B-B256-2B582F001F3C}" presName="compNode" presStyleCnt="0"/>
      <dgm:spPr/>
    </dgm:pt>
    <dgm:pt modelId="{BFBA07EA-B770-4CB5-B766-DE9EBA774BCE}" type="pres">
      <dgm:prSet presAssocID="{FC51653E-91E6-4C8B-B256-2B582F001F3C}" presName="bgRect" presStyleLbl="bgShp" presStyleIdx="1" presStyleCnt="4"/>
      <dgm:spPr/>
    </dgm:pt>
    <dgm:pt modelId="{DAE03EBA-4A1A-4720-AA04-DD9418582EDF}" type="pres">
      <dgm:prSet presAssocID="{FC51653E-91E6-4C8B-B256-2B582F001F3C}"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tini"/>
        </a:ext>
      </dgm:extLst>
    </dgm:pt>
    <dgm:pt modelId="{D1134EBE-1D5B-44EB-B5DE-350AA9E1E10D}" type="pres">
      <dgm:prSet presAssocID="{FC51653E-91E6-4C8B-B256-2B582F001F3C}" presName="spaceRect" presStyleCnt="0"/>
      <dgm:spPr/>
    </dgm:pt>
    <dgm:pt modelId="{1EA36E09-4A2E-4671-864D-9B065501A9D5}" type="pres">
      <dgm:prSet presAssocID="{FC51653E-91E6-4C8B-B256-2B582F001F3C}" presName="parTx" presStyleLbl="revTx" presStyleIdx="1" presStyleCnt="4">
        <dgm:presLayoutVars>
          <dgm:chMax val="0"/>
          <dgm:chPref val="0"/>
        </dgm:presLayoutVars>
      </dgm:prSet>
      <dgm:spPr/>
    </dgm:pt>
    <dgm:pt modelId="{CFE55F6D-C5EF-41F9-93F8-72EBBCFCB1DD}" type="pres">
      <dgm:prSet presAssocID="{205A3EB0-3257-4CBA-B425-BA0DABF2A030}" presName="sibTrans" presStyleCnt="0"/>
      <dgm:spPr/>
    </dgm:pt>
    <dgm:pt modelId="{FA6842B1-362C-4625-8162-FEDFBCC1E256}" type="pres">
      <dgm:prSet presAssocID="{36369E21-BC71-4146-802E-35D59302EAB3}" presName="compNode" presStyleCnt="0"/>
      <dgm:spPr/>
    </dgm:pt>
    <dgm:pt modelId="{4A135BDF-EE9F-4B19-8D11-60CA9806E686}" type="pres">
      <dgm:prSet presAssocID="{36369E21-BC71-4146-802E-35D59302EAB3}" presName="bgRect" presStyleLbl="bgShp" presStyleIdx="2" presStyleCnt="4"/>
      <dgm:spPr/>
    </dgm:pt>
    <dgm:pt modelId="{311A46F2-FB26-4137-B09E-C16D8D16ED0D}" type="pres">
      <dgm:prSet presAssocID="{36369E21-BC71-4146-802E-35D59302EAB3}"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ock"/>
        </a:ext>
      </dgm:extLst>
    </dgm:pt>
    <dgm:pt modelId="{6433295D-BBBB-47A1-8E1B-4544C68FD70D}" type="pres">
      <dgm:prSet presAssocID="{36369E21-BC71-4146-802E-35D59302EAB3}" presName="spaceRect" presStyleCnt="0"/>
      <dgm:spPr/>
    </dgm:pt>
    <dgm:pt modelId="{13E5F805-6D07-41EB-BABD-70459F08FAAE}" type="pres">
      <dgm:prSet presAssocID="{36369E21-BC71-4146-802E-35D59302EAB3}" presName="parTx" presStyleLbl="revTx" presStyleIdx="2" presStyleCnt="4">
        <dgm:presLayoutVars>
          <dgm:chMax val="0"/>
          <dgm:chPref val="0"/>
        </dgm:presLayoutVars>
      </dgm:prSet>
      <dgm:spPr/>
    </dgm:pt>
    <dgm:pt modelId="{BBF77386-86FC-43F7-A011-1DE844C750F1}" type="pres">
      <dgm:prSet presAssocID="{E5D7A523-F786-4AC2-93EF-7DA1537B6F0C}" presName="sibTrans" presStyleCnt="0"/>
      <dgm:spPr/>
    </dgm:pt>
    <dgm:pt modelId="{44982FFB-94DB-4236-B5FB-36389496726E}" type="pres">
      <dgm:prSet presAssocID="{8DD95424-DC5E-4B4E-9BC9-F69F04A12555}" presName="compNode" presStyleCnt="0"/>
      <dgm:spPr/>
    </dgm:pt>
    <dgm:pt modelId="{6B11C688-A35A-42B5-B3A0-A0F73488C1D8}" type="pres">
      <dgm:prSet presAssocID="{8DD95424-DC5E-4B4E-9BC9-F69F04A12555}" presName="bgRect" presStyleLbl="bgShp" presStyleIdx="3" presStyleCnt="4"/>
      <dgm:spPr/>
    </dgm:pt>
    <dgm:pt modelId="{27D5CCB6-38D0-4414-AF13-8546B4792698}" type="pres">
      <dgm:prSet presAssocID="{8DD95424-DC5E-4B4E-9BC9-F69F04A12555}"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arth Globe Americas"/>
        </a:ext>
      </dgm:extLst>
    </dgm:pt>
    <dgm:pt modelId="{C5A07087-4D45-4885-AD46-C88438CD2E14}" type="pres">
      <dgm:prSet presAssocID="{8DD95424-DC5E-4B4E-9BC9-F69F04A12555}" presName="spaceRect" presStyleCnt="0"/>
      <dgm:spPr/>
    </dgm:pt>
    <dgm:pt modelId="{CA56BCBF-45FF-4EEE-8975-F630A252AA8E}" type="pres">
      <dgm:prSet presAssocID="{8DD95424-DC5E-4B4E-9BC9-F69F04A12555}" presName="parTx" presStyleLbl="revTx" presStyleIdx="3" presStyleCnt="4">
        <dgm:presLayoutVars>
          <dgm:chMax val="0"/>
          <dgm:chPref val="0"/>
        </dgm:presLayoutVars>
      </dgm:prSet>
      <dgm:spPr/>
    </dgm:pt>
  </dgm:ptLst>
  <dgm:cxnLst>
    <dgm:cxn modelId="{C96E6126-B2BA-4CB4-A599-C60334A9BBED}" type="presOf" srcId="{36369E21-BC71-4146-802E-35D59302EAB3}" destId="{13E5F805-6D07-41EB-BABD-70459F08FAAE}" srcOrd="0" destOrd="0" presId="urn:microsoft.com/office/officeart/2018/2/layout/IconVerticalSolidList"/>
    <dgm:cxn modelId="{F3AC492F-3112-44BD-B653-4812625396F0}" srcId="{0953A926-03F6-4EB4-A9DB-FE581A7A9EAD}" destId="{B3047174-58C4-4448-A52C-96DAA8602D9C}" srcOrd="0" destOrd="0" parTransId="{49946364-7766-4844-8A88-598F7737211C}" sibTransId="{9BBC815B-A5C8-4C6A-A441-595BB7E75A7A}"/>
    <dgm:cxn modelId="{FE6EE53D-5EC3-49A7-828A-CBE4F3AEAB0E}" type="presOf" srcId="{8DD95424-DC5E-4B4E-9BC9-F69F04A12555}" destId="{CA56BCBF-45FF-4EEE-8975-F630A252AA8E}" srcOrd="0" destOrd="0" presId="urn:microsoft.com/office/officeart/2018/2/layout/IconVerticalSolidList"/>
    <dgm:cxn modelId="{3D8BB04C-6B6E-4851-80C2-E16726CA0EF3}" type="presOf" srcId="{0953A926-03F6-4EB4-A9DB-FE581A7A9EAD}" destId="{7C0A7DBE-D5BC-482E-AE92-682CE04F28D2}" srcOrd="0" destOrd="0" presId="urn:microsoft.com/office/officeart/2018/2/layout/IconVerticalSolidList"/>
    <dgm:cxn modelId="{72ED8669-89E6-45C9-AA88-FB03D8CA3DB2}" type="presOf" srcId="{FC51653E-91E6-4C8B-B256-2B582F001F3C}" destId="{1EA36E09-4A2E-4671-864D-9B065501A9D5}" srcOrd="0" destOrd="0" presId="urn:microsoft.com/office/officeart/2018/2/layout/IconVerticalSolidList"/>
    <dgm:cxn modelId="{4258B896-46E6-4B6D-A898-B26771A570C6}" srcId="{0953A926-03F6-4EB4-A9DB-FE581A7A9EAD}" destId="{36369E21-BC71-4146-802E-35D59302EAB3}" srcOrd="2" destOrd="0" parTransId="{F34C476A-F246-4E0E-827B-4BDF5B8E0ED8}" sibTransId="{E5D7A523-F786-4AC2-93EF-7DA1537B6F0C}"/>
    <dgm:cxn modelId="{D63BCFA2-F16D-4481-8FF0-84A6148A9163}" srcId="{0953A926-03F6-4EB4-A9DB-FE581A7A9EAD}" destId="{8DD95424-DC5E-4B4E-9BC9-F69F04A12555}" srcOrd="3" destOrd="0" parTransId="{BDC3B59C-AF1A-4EBE-A599-CC6C423AFA97}" sibTransId="{98B328EA-8E78-48B3-BE34-D344EC94D1E0}"/>
    <dgm:cxn modelId="{7EFB93BD-5F00-444C-9F8D-3C23C78C6DC7}" type="presOf" srcId="{B3047174-58C4-4448-A52C-96DAA8602D9C}" destId="{7F8F4D49-9A6C-4852-BA4C-6A5CAB335C36}" srcOrd="0" destOrd="0" presId="urn:microsoft.com/office/officeart/2018/2/layout/IconVerticalSolidList"/>
    <dgm:cxn modelId="{234F65E3-7516-4C1D-B65E-C831E16ED250}" srcId="{0953A926-03F6-4EB4-A9DB-FE581A7A9EAD}" destId="{FC51653E-91E6-4C8B-B256-2B582F001F3C}" srcOrd="1" destOrd="0" parTransId="{FAC90548-FF94-4A9C-90DE-CDC8584987BD}" sibTransId="{205A3EB0-3257-4CBA-B425-BA0DABF2A030}"/>
    <dgm:cxn modelId="{CB096D6A-3FB9-4DCD-9EA4-368673102474}" type="presParOf" srcId="{7C0A7DBE-D5BC-482E-AE92-682CE04F28D2}" destId="{24128B13-5E88-4A45-BF4C-59803FC5440E}" srcOrd="0" destOrd="0" presId="urn:microsoft.com/office/officeart/2018/2/layout/IconVerticalSolidList"/>
    <dgm:cxn modelId="{4807793F-0679-4E02-9F82-04515C4E61B9}" type="presParOf" srcId="{24128B13-5E88-4A45-BF4C-59803FC5440E}" destId="{5AD3B71F-3D1F-40FE-90FD-F55FB00BDE6D}" srcOrd="0" destOrd="0" presId="urn:microsoft.com/office/officeart/2018/2/layout/IconVerticalSolidList"/>
    <dgm:cxn modelId="{A14AE74C-9A2C-4D5B-8D94-19BFE90AD9D0}" type="presParOf" srcId="{24128B13-5E88-4A45-BF4C-59803FC5440E}" destId="{4B54E808-82B1-4216-BE33-1A0876014E4A}" srcOrd="1" destOrd="0" presId="urn:microsoft.com/office/officeart/2018/2/layout/IconVerticalSolidList"/>
    <dgm:cxn modelId="{F7C563BC-A585-4DFD-8340-AE33FFDCC1F4}" type="presParOf" srcId="{24128B13-5E88-4A45-BF4C-59803FC5440E}" destId="{CC291F9B-C794-44D0-A941-07CDFD79976E}" srcOrd="2" destOrd="0" presId="urn:microsoft.com/office/officeart/2018/2/layout/IconVerticalSolidList"/>
    <dgm:cxn modelId="{B7512C57-8B0C-492A-9E4F-7C6E81065786}" type="presParOf" srcId="{24128B13-5E88-4A45-BF4C-59803FC5440E}" destId="{7F8F4D49-9A6C-4852-BA4C-6A5CAB335C36}" srcOrd="3" destOrd="0" presId="urn:microsoft.com/office/officeart/2018/2/layout/IconVerticalSolidList"/>
    <dgm:cxn modelId="{4821D4A5-0A1F-4A85-A4B7-16DCD31F8A50}" type="presParOf" srcId="{7C0A7DBE-D5BC-482E-AE92-682CE04F28D2}" destId="{B82A23F4-0E28-45F3-B79E-8A8BB9BEFA93}" srcOrd="1" destOrd="0" presId="urn:microsoft.com/office/officeart/2018/2/layout/IconVerticalSolidList"/>
    <dgm:cxn modelId="{052A2419-13BE-4693-8AA2-7DB37EB53D73}" type="presParOf" srcId="{7C0A7DBE-D5BC-482E-AE92-682CE04F28D2}" destId="{DCFD9633-0D8E-4B16-98DA-EC793F395E60}" srcOrd="2" destOrd="0" presId="urn:microsoft.com/office/officeart/2018/2/layout/IconVerticalSolidList"/>
    <dgm:cxn modelId="{721A7687-7D4C-41B5-BF00-EFB5F49A4C71}" type="presParOf" srcId="{DCFD9633-0D8E-4B16-98DA-EC793F395E60}" destId="{BFBA07EA-B770-4CB5-B766-DE9EBA774BCE}" srcOrd="0" destOrd="0" presId="urn:microsoft.com/office/officeart/2018/2/layout/IconVerticalSolidList"/>
    <dgm:cxn modelId="{AE21B365-F0FA-493A-9C51-2ABC19835AC7}" type="presParOf" srcId="{DCFD9633-0D8E-4B16-98DA-EC793F395E60}" destId="{DAE03EBA-4A1A-4720-AA04-DD9418582EDF}" srcOrd="1" destOrd="0" presId="urn:microsoft.com/office/officeart/2018/2/layout/IconVerticalSolidList"/>
    <dgm:cxn modelId="{B1B5A7E4-6A0F-4D90-A7E7-547E1048C3CC}" type="presParOf" srcId="{DCFD9633-0D8E-4B16-98DA-EC793F395E60}" destId="{D1134EBE-1D5B-44EB-B5DE-350AA9E1E10D}" srcOrd="2" destOrd="0" presId="urn:microsoft.com/office/officeart/2018/2/layout/IconVerticalSolidList"/>
    <dgm:cxn modelId="{A403BF60-983D-426B-88D3-B7ADA12D15D0}" type="presParOf" srcId="{DCFD9633-0D8E-4B16-98DA-EC793F395E60}" destId="{1EA36E09-4A2E-4671-864D-9B065501A9D5}" srcOrd="3" destOrd="0" presId="urn:microsoft.com/office/officeart/2018/2/layout/IconVerticalSolidList"/>
    <dgm:cxn modelId="{2C3F3ECD-8942-4011-A65B-7B8AA5167576}" type="presParOf" srcId="{7C0A7DBE-D5BC-482E-AE92-682CE04F28D2}" destId="{CFE55F6D-C5EF-41F9-93F8-72EBBCFCB1DD}" srcOrd="3" destOrd="0" presId="urn:microsoft.com/office/officeart/2018/2/layout/IconVerticalSolidList"/>
    <dgm:cxn modelId="{F714B6DB-C08F-4A9B-9177-51BBBBEA041A}" type="presParOf" srcId="{7C0A7DBE-D5BC-482E-AE92-682CE04F28D2}" destId="{FA6842B1-362C-4625-8162-FEDFBCC1E256}" srcOrd="4" destOrd="0" presId="urn:microsoft.com/office/officeart/2018/2/layout/IconVerticalSolidList"/>
    <dgm:cxn modelId="{275AD3BE-A4E7-42ED-A4B5-BF8CC045E73F}" type="presParOf" srcId="{FA6842B1-362C-4625-8162-FEDFBCC1E256}" destId="{4A135BDF-EE9F-4B19-8D11-60CA9806E686}" srcOrd="0" destOrd="0" presId="urn:microsoft.com/office/officeart/2018/2/layout/IconVerticalSolidList"/>
    <dgm:cxn modelId="{ED490687-8987-4F71-847B-A77F1AA48BC9}" type="presParOf" srcId="{FA6842B1-362C-4625-8162-FEDFBCC1E256}" destId="{311A46F2-FB26-4137-B09E-C16D8D16ED0D}" srcOrd="1" destOrd="0" presId="urn:microsoft.com/office/officeart/2018/2/layout/IconVerticalSolidList"/>
    <dgm:cxn modelId="{81E27FAC-003F-4ADF-BB09-37F4A0A96B9E}" type="presParOf" srcId="{FA6842B1-362C-4625-8162-FEDFBCC1E256}" destId="{6433295D-BBBB-47A1-8E1B-4544C68FD70D}" srcOrd="2" destOrd="0" presId="urn:microsoft.com/office/officeart/2018/2/layout/IconVerticalSolidList"/>
    <dgm:cxn modelId="{6CC8CC82-9BA0-4019-97BA-2AF15D7B3346}" type="presParOf" srcId="{FA6842B1-362C-4625-8162-FEDFBCC1E256}" destId="{13E5F805-6D07-41EB-BABD-70459F08FAAE}" srcOrd="3" destOrd="0" presId="urn:microsoft.com/office/officeart/2018/2/layout/IconVerticalSolidList"/>
    <dgm:cxn modelId="{443C03B2-58B1-494A-A9CF-8F0E5B35E032}" type="presParOf" srcId="{7C0A7DBE-D5BC-482E-AE92-682CE04F28D2}" destId="{BBF77386-86FC-43F7-A011-1DE844C750F1}" srcOrd="5" destOrd="0" presId="urn:microsoft.com/office/officeart/2018/2/layout/IconVerticalSolidList"/>
    <dgm:cxn modelId="{69364BE8-13C3-48EE-A9CC-EF3F916A9AAB}" type="presParOf" srcId="{7C0A7DBE-D5BC-482E-AE92-682CE04F28D2}" destId="{44982FFB-94DB-4236-B5FB-36389496726E}" srcOrd="6" destOrd="0" presId="urn:microsoft.com/office/officeart/2018/2/layout/IconVerticalSolidList"/>
    <dgm:cxn modelId="{6DE3B631-0AA6-45E4-B19C-9EAEF5497525}" type="presParOf" srcId="{44982FFB-94DB-4236-B5FB-36389496726E}" destId="{6B11C688-A35A-42B5-B3A0-A0F73488C1D8}" srcOrd="0" destOrd="0" presId="urn:microsoft.com/office/officeart/2018/2/layout/IconVerticalSolidList"/>
    <dgm:cxn modelId="{A0A916E6-87A2-4286-8CEF-B3F730934BF3}" type="presParOf" srcId="{44982FFB-94DB-4236-B5FB-36389496726E}" destId="{27D5CCB6-38D0-4414-AF13-8546B4792698}" srcOrd="1" destOrd="0" presId="urn:microsoft.com/office/officeart/2018/2/layout/IconVerticalSolidList"/>
    <dgm:cxn modelId="{305E3FB5-7D21-40FE-943B-26EAA15A2DEF}" type="presParOf" srcId="{44982FFB-94DB-4236-B5FB-36389496726E}" destId="{C5A07087-4D45-4885-AD46-C88438CD2E14}" srcOrd="2" destOrd="0" presId="urn:microsoft.com/office/officeart/2018/2/layout/IconVerticalSolidList"/>
    <dgm:cxn modelId="{3FB48DBF-63FB-4E48-AAD9-B154F6C684E0}" type="presParOf" srcId="{44982FFB-94DB-4236-B5FB-36389496726E}" destId="{CA56BCBF-45FF-4EEE-8975-F630A252AA8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2DD6928-B6B9-4B98-8D0A-D957647F7A73}" type="doc">
      <dgm:prSet loTypeId="urn:microsoft.com/office/officeart/2005/8/layout/vList2" loCatId="list" qsTypeId="urn:microsoft.com/office/officeart/2005/8/quickstyle/simple1#270" qsCatId="simple" csTypeId="urn:microsoft.com/office/officeart/2005/8/colors/colorful1#49" csCatId="colorful"/>
      <dgm:spPr/>
      <dgm:t>
        <a:bodyPr/>
        <a:lstStyle/>
        <a:p>
          <a:endParaRPr lang="en-US"/>
        </a:p>
      </dgm:t>
    </dgm:pt>
    <dgm:pt modelId="{7DFBAE53-CB82-4F74-B3DF-2FAB2F2B3E22}">
      <dgm:prSet/>
      <dgm:spPr/>
      <dgm:t>
        <a:bodyPr/>
        <a:lstStyle/>
        <a:p>
          <a:r>
            <a:rPr lang="en-US" dirty="0"/>
            <a:t>47.4% of lawyers screened positive for high burnout</a:t>
          </a:r>
        </a:p>
      </dgm:t>
    </dgm:pt>
    <dgm:pt modelId="{CAF96E5C-DAAE-4A8B-B14B-F87207F7EFBA}" type="parTrans" cxnId="{250983CE-BAEB-4EBD-8DDF-8A512A258E44}">
      <dgm:prSet/>
      <dgm:spPr/>
      <dgm:t>
        <a:bodyPr/>
        <a:lstStyle/>
        <a:p>
          <a:endParaRPr lang="en-US"/>
        </a:p>
      </dgm:t>
    </dgm:pt>
    <dgm:pt modelId="{446F561E-467A-4A33-AEFF-AE9E50BC406E}" type="sibTrans" cxnId="{250983CE-BAEB-4EBD-8DDF-8A512A258E44}">
      <dgm:prSet/>
      <dgm:spPr/>
      <dgm:t>
        <a:bodyPr/>
        <a:lstStyle/>
        <a:p>
          <a:endParaRPr lang="en-US"/>
        </a:p>
      </dgm:t>
    </dgm:pt>
    <dgm:pt modelId="{0AC95145-559E-443B-B06C-63026D30BB75}">
      <dgm:prSet/>
      <dgm:spPr/>
      <dgm:t>
        <a:bodyPr/>
        <a:lstStyle/>
        <a:p>
          <a:r>
            <a:rPr lang="en-US" dirty="0"/>
            <a:t>15.6% were positive for severe burnout </a:t>
          </a:r>
        </a:p>
      </dgm:t>
    </dgm:pt>
    <dgm:pt modelId="{86DD8257-DB90-49F7-B180-39850B3BFBAB}" type="parTrans" cxnId="{8D9B136A-69C8-4DD4-AA62-42424ACC77B5}">
      <dgm:prSet/>
      <dgm:spPr/>
      <dgm:t>
        <a:bodyPr/>
        <a:lstStyle/>
        <a:p>
          <a:endParaRPr lang="en-US"/>
        </a:p>
      </dgm:t>
    </dgm:pt>
    <dgm:pt modelId="{C1137014-7FFC-481E-9282-CDE89E181B7D}" type="sibTrans" cxnId="{8D9B136A-69C8-4DD4-AA62-42424ACC77B5}">
      <dgm:prSet/>
      <dgm:spPr/>
      <dgm:t>
        <a:bodyPr/>
        <a:lstStyle/>
        <a:p>
          <a:endParaRPr lang="en-US"/>
        </a:p>
      </dgm:t>
    </dgm:pt>
    <dgm:pt modelId="{34B65D03-C335-441B-AF31-F452ED10FE9F}">
      <dgm:prSet/>
      <dgm:spPr/>
      <dgm:t>
        <a:bodyPr/>
        <a:lstStyle/>
        <a:p>
          <a:r>
            <a:rPr lang="en-US" dirty="0"/>
            <a:t>20.5% reported increased use of drugs or alcohol related to professional stress</a:t>
          </a:r>
        </a:p>
      </dgm:t>
    </dgm:pt>
    <dgm:pt modelId="{1487071B-291B-48B1-A008-7D4BB03193BA}" type="parTrans" cxnId="{C75ACEBE-556A-424A-9A21-59AB51CE3D3F}">
      <dgm:prSet/>
      <dgm:spPr/>
      <dgm:t>
        <a:bodyPr/>
        <a:lstStyle/>
        <a:p>
          <a:endParaRPr lang="en-US"/>
        </a:p>
      </dgm:t>
    </dgm:pt>
    <dgm:pt modelId="{CA77E92E-241A-4330-A94E-746836B2B2FA}" type="sibTrans" cxnId="{C75ACEBE-556A-424A-9A21-59AB51CE3D3F}">
      <dgm:prSet/>
      <dgm:spPr/>
      <dgm:t>
        <a:bodyPr/>
        <a:lstStyle/>
        <a:p>
          <a:endParaRPr lang="en-US"/>
        </a:p>
      </dgm:t>
    </dgm:pt>
    <dgm:pt modelId="{252255BB-0971-4691-8A2A-6A1F5EDFEC35}">
      <dgm:prSet/>
      <dgm:spPr/>
      <dgm:t>
        <a:bodyPr/>
        <a:lstStyle/>
        <a:p>
          <a:r>
            <a:rPr lang="en-US" dirty="0"/>
            <a:t>57% reported seeing mental health or substance abuse problems in their colleagues</a:t>
          </a:r>
        </a:p>
      </dgm:t>
    </dgm:pt>
    <dgm:pt modelId="{FF754F52-0F20-4C08-A530-85AA627FA792}" type="parTrans" cxnId="{D0F7F567-DC13-4A75-9C39-B12BB20C11A1}">
      <dgm:prSet/>
      <dgm:spPr/>
      <dgm:t>
        <a:bodyPr/>
        <a:lstStyle/>
        <a:p>
          <a:endParaRPr lang="en-US"/>
        </a:p>
      </dgm:t>
    </dgm:pt>
    <dgm:pt modelId="{F5D7BAE6-B098-46EC-A7F7-ACF939C7F34C}" type="sibTrans" cxnId="{D0F7F567-DC13-4A75-9C39-B12BB20C11A1}">
      <dgm:prSet/>
      <dgm:spPr/>
      <dgm:t>
        <a:bodyPr/>
        <a:lstStyle/>
        <a:p>
          <a:endParaRPr lang="en-US"/>
        </a:p>
      </dgm:t>
    </dgm:pt>
    <dgm:pt modelId="{947853AF-A9B7-40F3-9DB5-D7D8E8DA55D7}">
      <dgm:prSet/>
      <dgm:spPr/>
      <dgm:t>
        <a:bodyPr/>
        <a:lstStyle/>
        <a:p>
          <a:r>
            <a:rPr lang="en-US" dirty="0"/>
            <a:t>35.9% reported high conflict between their personal and professional lives </a:t>
          </a:r>
        </a:p>
      </dgm:t>
    </dgm:pt>
    <dgm:pt modelId="{F57851EC-AF23-4533-86CE-B0DA64EE31B1}" type="parTrans" cxnId="{760FBDF3-50A4-4856-B9ED-45DA70F41D4A}">
      <dgm:prSet/>
      <dgm:spPr/>
      <dgm:t>
        <a:bodyPr/>
        <a:lstStyle/>
        <a:p>
          <a:endParaRPr lang="en-US"/>
        </a:p>
      </dgm:t>
    </dgm:pt>
    <dgm:pt modelId="{57BC682B-F095-410E-B6E9-2549D12B0C15}" type="sibTrans" cxnId="{760FBDF3-50A4-4856-B9ED-45DA70F41D4A}">
      <dgm:prSet/>
      <dgm:spPr/>
      <dgm:t>
        <a:bodyPr/>
        <a:lstStyle/>
        <a:p>
          <a:endParaRPr lang="en-US"/>
        </a:p>
      </dgm:t>
    </dgm:pt>
    <dgm:pt modelId="{A415E51D-29DF-42AA-96D5-E86597734F89}" type="pres">
      <dgm:prSet presAssocID="{B2DD6928-B6B9-4B98-8D0A-D957647F7A73}" presName="linear" presStyleCnt="0">
        <dgm:presLayoutVars>
          <dgm:animLvl val="lvl"/>
          <dgm:resizeHandles val="exact"/>
        </dgm:presLayoutVars>
      </dgm:prSet>
      <dgm:spPr/>
    </dgm:pt>
    <dgm:pt modelId="{7F6D0167-5B47-4988-9E41-3E8820027FF6}" type="pres">
      <dgm:prSet presAssocID="{7DFBAE53-CB82-4F74-B3DF-2FAB2F2B3E22}" presName="parentText" presStyleLbl="node1" presStyleIdx="0" presStyleCnt="5">
        <dgm:presLayoutVars>
          <dgm:chMax val="0"/>
          <dgm:bulletEnabled val="1"/>
        </dgm:presLayoutVars>
      </dgm:prSet>
      <dgm:spPr/>
    </dgm:pt>
    <dgm:pt modelId="{FEC04058-DFA3-495E-9944-DDBCDDAE9EC2}" type="pres">
      <dgm:prSet presAssocID="{446F561E-467A-4A33-AEFF-AE9E50BC406E}" presName="spacer" presStyleCnt="0"/>
      <dgm:spPr/>
    </dgm:pt>
    <dgm:pt modelId="{DC9F7071-BBA8-46B2-B933-F09E2D2C9225}" type="pres">
      <dgm:prSet presAssocID="{0AC95145-559E-443B-B06C-63026D30BB75}" presName="parentText" presStyleLbl="node1" presStyleIdx="1" presStyleCnt="5">
        <dgm:presLayoutVars>
          <dgm:chMax val="0"/>
          <dgm:bulletEnabled val="1"/>
        </dgm:presLayoutVars>
      </dgm:prSet>
      <dgm:spPr/>
    </dgm:pt>
    <dgm:pt modelId="{5E1130F4-E344-41C8-9351-704B9E50A516}" type="pres">
      <dgm:prSet presAssocID="{C1137014-7FFC-481E-9282-CDE89E181B7D}" presName="spacer" presStyleCnt="0"/>
      <dgm:spPr/>
    </dgm:pt>
    <dgm:pt modelId="{77037225-30ED-4E77-80D1-A8B147B79E41}" type="pres">
      <dgm:prSet presAssocID="{34B65D03-C335-441B-AF31-F452ED10FE9F}" presName="parentText" presStyleLbl="node1" presStyleIdx="2" presStyleCnt="5">
        <dgm:presLayoutVars>
          <dgm:chMax val="0"/>
          <dgm:bulletEnabled val="1"/>
        </dgm:presLayoutVars>
      </dgm:prSet>
      <dgm:spPr/>
    </dgm:pt>
    <dgm:pt modelId="{32715AEC-DDFD-4E2B-8A19-12AB0A5ADEB7}" type="pres">
      <dgm:prSet presAssocID="{CA77E92E-241A-4330-A94E-746836B2B2FA}" presName="spacer" presStyleCnt="0"/>
      <dgm:spPr/>
    </dgm:pt>
    <dgm:pt modelId="{36D50A22-6760-4442-A991-874E54FAFE72}" type="pres">
      <dgm:prSet presAssocID="{252255BB-0971-4691-8A2A-6A1F5EDFEC35}" presName="parentText" presStyleLbl="node1" presStyleIdx="3" presStyleCnt="5">
        <dgm:presLayoutVars>
          <dgm:chMax val="0"/>
          <dgm:bulletEnabled val="1"/>
        </dgm:presLayoutVars>
      </dgm:prSet>
      <dgm:spPr/>
    </dgm:pt>
    <dgm:pt modelId="{A4B97B91-7543-4BC5-BD43-E1072FE5AE92}" type="pres">
      <dgm:prSet presAssocID="{F5D7BAE6-B098-46EC-A7F7-ACF939C7F34C}" presName="spacer" presStyleCnt="0"/>
      <dgm:spPr/>
    </dgm:pt>
    <dgm:pt modelId="{0BBCED35-FAB4-4F91-83E7-61A012B0FE5B}" type="pres">
      <dgm:prSet presAssocID="{947853AF-A9B7-40F3-9DB5-D7D8E8DA55D7}" presName="parentText" presStyleLbl="node1" presStyleIdx="4" presStyleCnt="5">
        <dgm:presLayoutVars>
          <dgm:chMax val="0"/>
          <dgm:bulletEnabled val="1"/>
        </dgm:presLayoutVars>
      </dgm:prSet>
      <dgm:spPr/>
    </dgm:pt>
  </dgm:ptLst>
  <dgm:cxnLst>
    <dgm:cxn modelId="{97BBA514-EF4B-476F-9529-8D2AFD0B84E5}" type="presOf" srcId="{7DFBAE53-CB82-4F74-B3DF-2FAB2F2B3E22}" destId="{7F6D0167-5B47-4988-9E41-3E8820027FF6}" srcOrd="0" destOrd="0" presId="urn:microsoft.com/office/officeart/2005/8/layout/vList2"/>
    <dgm:cxn modelId="{3B886125-38A9-4F5B-8AB7-893253084127}" type="presOf" srcId="{252255BB-0971-4691-8A2A-6A1F5EDFEC35}" destId="{36D50A22-6760-4442-A991-874E54FAFE72}" srcOrd="0" destOrd="0" presId="urn:microsoft.com/office/officeart/2005/8/layout/vList2"/>
    <dgm:cxn modelId="{6752BC43-128F-4F03-8BB1-5AABC052E80D}" type="presOf" srcId="{0AC95145-559E-443B-B06C-63026D30BB75}" destId="{DC9F7071-BBA8-46B2-B933-F09E2D2C9225}" srcOrd="0" destOrd="0" presId="urn:microsoft.com/office/officeart/2005/8/layout/vList2"/>
    <dgm:cxn modelId="{D0F7F567-DC13-4A75-9C39-B12BB20C11A1}" srcId="{B2DD6928-B6B9-4B98-8D0A-D957647F7A73}" destId="{252255BB-0971-4691-8A2A-6A1F5EDFEC35}" srcOrd="3" destOrd="0" parTransId="{FF754F52-0F20-4C08-A530-85AA627FA792}" sibTransId="{F5D7BAE6-B098-46EC-A7F7-ACF939C7F34C}"/>
    <dgm:cxn modelId="{8D9B136A-69C8-4DD4-AA62-42424ACC77B5}" srcId="{B2DD6928-B6B9-4B98-8D0A-D957647F7A73}" destId="{0AC95145-559E-443B-B06C-63026D30BB75}" srcOrd="1" destOrd="0" parTransId="{86DD8257-DB90-49F7-B180-39850B3BFBAB}" sibTransId="{C1137014-7FFC-481E-9282-CDE89E181B7D}"/>
    <dgm:cxn modelId="{C75ACEBE-556A-424A-9A21-59AB51CE3D3F}" srcId="{B2DD6928-B6B9-4B98-8D0A-D957647F7A73}" destId="{34B65D03-C335-441B-AF31-F452ED10FE9F}" srcOrd="2" destOrd="0" parTransId="{1487071B-291B-48B1-A008-7D4BB03193BA}" sibTransId="{CA77E92E-241A-4330-A94E-746836B2B2FA}"/>
    <dgm:cxn modelId="{49A886C3-76DD-485B-8D95-AA01524EE47E}" type="presOf" srcId="{B2DD6928-B6B9-4B98-8D0A-D957647F7A73}" destId="{A415E51D-29DF-42AA-96D5-E86597734F89}" srcOrd="0" destOrd="0" presId="urn:microsoft.com/office/officeart/2005/8/layout/vList2"/>
    <dgm:cxn modelId="{250983CE-BAEB-4EBD-8DDF-8A512A258E44}" srcId="{B2DD6928-B6B9-4B98-8D0A-D957647F7A73}" destId="{7DFBAE53-CB82-4F74-B3DF-2FAB2F2B3E22}" srcOrd="0" destOrd="0" parTransId="{CAF96E5C-DAAE-4A8B-B14B-F87207F7EFBA}" sibTransId="{446F561E-467A-4A33-AEFF-AE9E50BC406E}"/>
    <dgm:cxn modelId="{ED28F3D5-A7F9-49DA-B93B-10121AE6B777}" type="presOf" srcId="{947853AF-A9B7-40F3-9DB5-D7D8E8DA55D7}" destId="{0BBCED35-FAB4-4F91-83E7-61A012B0FE5B}" srcOrd="0" destOrd="0" presId="urn:microsoft.com/office/officeart/2005/8/layout/vList2"/>
    <dgm:cxn modelId="{E62864DD-904B-48F7-8092-9A9630E644B5}" type="presOf" srcId="{34B65D03-C335-441B-AF31-F452ED10FE9F}" destId="{77037225-30ED-4E77-80D1-A8B147B79E41}" srcOrd="0" destOrd="0" presId="urn:microsoft.com/office/officeart/2005/8/layout/vList2"/>
    <dgm:cxn modelId="{760FBDF3-50A4-4856-B9ED-45DA70F41D4A}" srcId="{B2DD6928-B6B9-4B98-8D0A-D957647F7A73}" destId="{947853AF-A9B7-40F3-9DB5-D7D8E8DA55D7}" srcOrd="4" destOrd="0" parTransId="{F57851EC-AF23-4533-86CE-B0DA64EE31B1}" sibTransId="{57BC682B-F095-410E-B6E9-2549D12B0C15}"/>
    <dgm:cxn modelId="{E62D4D09-62D9-491F-99D8-364E746A0DD6}" type="presParOf" srcId="{A415E51D-29DF-42AA-96D5-E86597734F89}" destId="{7F6D0167-5B47-4988-9E41-3E8820027FF6}" srcOrd="0" destOrd="0" presId="urn:microsoft.com/office/officeart/2005/8/layout/vList2"/>
    <dgm:cxn modelId="{783955C1-E0B3-407F-8F4C-A4E5E18AA26C}" type="presParOf" srcId="{A415E51D-29DF-42AA-96D5-E86597734F89}" destId="{FEC04058-DFA3-495E-9944-DDBCDDAE9EC2}" srcOrd="1" destOrd="0" presId="urn:microsoft.com/office/officeart/2005/8/layout/vList2"/>
    <dgm:cxn modelId="{CF1C5A67-4735-4574-A582-576DF6C064E2}" type="presParOf" srcId="{A415E51D-29DF-42AA-96D5-E86597734F89}" destId="{DC9F7071-BBA8-46B2-B933-F09E2D2C9225}" srcOrd="2" destOrd="0" presId="urn:microsoft.com/office/officeart/2005/8/layout/vList2"/>
    <dgm:cxn modelId="{5868DB6B-5354-467A-96B8-B4587143AB52}" type="presParOf" srcId="{A415E51D-29DF-42AA-96D5-E86597734F89}" destId="{5E1130F4-E344-41C8-9351-704B9E50A516}" srcOrd="3" destOrd="0" presId="urn:microsoft.com/office/officeart/2005/8/layout/vList2"/>
    <dgm:cxn modelId="{537CC9F9-83BA-4225-8A08-E32AC558D654}" type="presParOf" srcId="{A415E51D-29DF-42AA-96D5-E86597734F89}" destId="{77037225-30ED-4E77-80D1-A8B147B79E41}" srcOrd="4" destOrd="0" presId="urn:microsoft.com/office/officeart/2005/8/layout/vList2"/>
    <dgm:cxn modelId="{E1895DF3-7AA9-48B5-97B6-B77B3F6F8DAA}" type="presParOf" srcId="{A415E51D-29DF-42AA-96D5-E86597734F89}" destId="{32715AEC-DDFD-4E2B-8A19-12AB0A5ADEB7}" srcOrd="5" destOrd="0" presId="urn:microsoft.com/office/officeart/2005/8/layout/vList2"/>
    <dgm:cxn modelId="{5AD66C37-AC3A-43A8-A525-09454B35258D}" type="presParOf" srcId="{A415E51D-29DF-42AA-96D5-E86597734F89}" destId="{36D50A22-6760-4442-A991-874E54FAFE72}" srcOrd="6" destOrd="0" presId="urn:microsoft.com/office/officeart/2005/8/layout/vList2"/>
    <dgm:cxn modelId="{1E18B6EA-918E-4D87-90D3-0AAA14DC0DFF}" type="presParOf" srcId="{A415E51D-29DF-42AA-96D5-E86597734F89}" destId="{A4B97B91-7543-4BC5-BD43-E1072FE5AE92}" srcOrd="7" destOrd="0" presId="urn:microsoft.com/office/officeart/2005/8/layout/vList2"/>
    <dgm:cxn modelId="{3F34ADCC-5183-4D99-A112-3A5553F6E1D4}" type="presParOf" srcId="{A415E51D-29DF-42AA-96D5-E86597734F89}" destId="{0BBCED35-FAB4-4F91-83E7-61A012B0FE5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07F7823-E378-4696-ACBC-DACACBDA6734}" type="doc">
      <dgm:prSet loTypeId="urn:microsoft.com/office/officeart/2018/2/layout/IconLabelList" loCatId="icon" qsTypeId="urn:microsoft.com/office/officeart/2005/8/quickstyle/simple1#84" qsCatId="simple" csTypeId="urn:microsoft.com/office/officeart/2005/8/colors/accent1_2#61" csCatId="accent1" phldr="1"/>
      <dgm:spPr/>
      <dgm:t>
        <a:bodyPr/>
        <a:lstStyle/>
        <a:p>
          <a:endParaRPr lang="en-US"/>
        </a:p>
      </dgm:t>
    </dgm:pt>
    <dgm:pt modelId="{1F5897BE-10F0-4909-BFFA-46170FB3995B}">
      <dgm:prSet custT="1"/>
      <dgm:spPr/>
      <dgm:t>
        <a:bodyPr/>
        <a:lstStyle/>
        <a:p>
          <a:pPr>
            <a:lnSpc>
              <a:spcPct val="100000"/>
            </a:lnSpc>
          </a:pPr>
          <a:r>
            <a:rPr lang="en-US" sz="2000" dirty="0"/>
            <a:t>Workload and long hours</a:t>
          </a:r>
        </a:p>
      </dgm:t>
    </dgm:pt>
    <dgm:pt modelId="{319534A6-E553-4F25-A58A-A16BDB23FF42}" type="parTrans" cxnId="{F8EF9789-DBC7-4215-BD6E-ED4357543882}">
      <dgm:prSet/>
      <dgm:spPr/>
      <dgm:t>
        <a:bodyPr/>
        <a:lstStyle/>
        <a:p>
          <a:endParaRPr lang="en-US"/>
        </a:p>
      </dgm:t>
    </dgm:pt>
    <dgm:pt modelId="{B7AFE479-1E2A-4B55-86C8-B251B5EB9637}" type="sibTrans" cxnId="{F8EF9789-DBC7-4215-BD6E-ED4357543882}">
      <dgm:prSet/>
      <dgm:spPr/>
      <dgm:t>
        <a:bodyPr/>
        <a:lstStyle/>
        <a:p>
          <a:endParaRPr lang="en-US"/>
        </a:p>
      </dgm:t>
    </dgm:pt>
    <dgm:pt modelId="{84133344-46B8-450A-9702-F8160FF4D912}">
      <dgm:prSet custT="1"/>
      <dgm:spPr/>
      <dgm:t>
        <a:bodyPr/>
        <a:lstStyle/>
        <a:p>
          <a:pPr>
            <a:lnSpc>
              <a:spcPct val="100000"/>
            </a:lnSpc>
          </a:pPr>
          <a:r>
            <a:rPr lang="en-US" sz="2000" dirty="0"/>
            <a:t>Demanding clients</a:t>
          </a:r>
        </a:p>
      </dgm:t>
    </dgm:pt>
    <dgm:pt modelId="{AAA79C47-C2EF-4058-857C-B5286DB92C33}" type="parTrans" cxnId="{7F7AFD1C-E60C-42C7-9700-6A3BF2A84055}">
      <dgm:prSet/>
      <dgm:spPr/>
      <dgm:t>
        <a:bodyPr/>
        <a:lstStyle/>
        <a:p>
          <a:endParaRPr lang="en-US"/>
        </a:p>
      </dgm:t>
    </dgm:pt>
    <dgm:pt modelId="{08C5A768-990D-488C-9B0E-3345E88D2B37}" type="sibTrans" cxnId="{7F7AFD1C-E60C-42C7-9700-6A3BF2A84055}">
      <dgm:prSet/>
      <dgm:spPr/>
      <dgm:t>
        <a:bodyPr/>
        <a:lstStyle/>
        <a:p>
          <a:endParaRPr lang="en-US"/>
        </a:p>
      </dgm:t>
    </dgm:pt>
    <dgm:pt modelId="{A6AECF48-705D-40A3-9712-D86C688DA5BE}">
      <dgm:prSet custT="1"/>
      <dgm:spPr/>
      <dgm:t>
        <a:bodyPr/>
        <a:lstStyle/>
        <a:p>
          <a:pPr>
            <a:lnSpc>
              <a:spcPct val="100000"/>
            </a:lnSpc>
          </a:pPr>
          <a:r>
            <a:rPr lang="en-US" sz="2000" dirty="0"/>
            <a:t>Lack of control</a:t>
          </a:r>
        </a:p>
      </dgm:t>
    </dgm:pt>
    <dgm:pt modelId="{3B7AE18B-2656-4495-A7D3-C35C05B92246}" type="parTrans" cxnId="{60763449-0B80-4B4F-8B7F-A99A5877DC09}">
      <dgm:prSet/>
      <dgm:spPr/>
      <dgm:t>
        <a:bodyPr/>
        <a:lstStyle/>
        <a:p>
          <a:endParaRPr lang="en-US"/>
        </a:p>
      </dgm:t>
    </dgm:pt>
    <dgm:pt modelId="{5CA737B3-A494-4B80-9BAB-413EB2106F49}" type="sibTrans" cxnId="{60763449-0B80-4B4F-8B7F-A99A5877DC09}">
      <dgm:prSet/>
      <dgm:spPr/>
      <dgm:t>
        <a:bodyPr/>
        <a:lstStyle/>
        <a:p>
          <a:endParaRPr lang="en-US"/>
        </a:p>
      </dgm:t>
    </dgm:pt>
    <dgm:pt modelId="{55F15496-0AAC-4FAA-8B0F-E2375B1961F5}">
      <dgm:prSet custT="1"/>
      <dgm:spPr/>
      <dgm:t>
        <a:bodyPr/>
        <a:lstStyle/>
        <a:p>
          <a:pPr>
            <a:lnSpc>
              <a:spcPct val="100000"/>
            </a:lnSpc>
          </a:pPr>
          <a:r>
            <a:rPr lang="en-US" sz="2000" dirty="0"/>
            <a:t>Competitive work environment </a:t>
          </a:r>
        </a:p>
      </dgm:t>
    </dgm:pt>
    <dgm:pt modelId="{64340958-9392-4E58-8BB6-0CD3A5486714}" type="parTrans" cxnId="{0C1D2C64-CAC9-4013-AA74-FB4FF1A8FA95}">
      <dgm:prSet/>
      <dgm:spPr/>
      <dgm:t>
        <a:bodyPr/>
        <a:lstStyle/>
        <a:p>
          <a:endParaRPr lang="en-US"/>
        </a:p>
      </dgm:t>
    </dgm:pt>
    <dgm:pt modelId="{3C33DEF4-7F6E-4807-A81B-213B2BB52D42}" type="sibTrans" cxnId="{0C1D2C64-CAC9-4013-AA74-FB4FF1A8FA95}">
      <dgm:prSet/>
      <dgm:spPr/>
      <dgm:t>
        <a:bodyPr/>
        <a:lstStyle/>
        <a:p>
          <a:endParaRPr lang="en-US"/>
        </a:p>
      </dgm:t>
    </dgm:pt>
    <dgm:pt modelId="{86ACBBDB-344E-4C53-AB51-512F3F86C128}">
      <dgm:prSet custT="1"/>
      <dgm:spPr/>
      <dgm:t>
        <a:bodyPr/>
        <a:lstStyle/>
        <a:p>
          <a:pPr>
            <a:lnSpc>
              <a:spcPct val="100000"/>
            </a:lnSpc>
          </a:pPr>
          <a:r>
            <a:rPr lang="en-US" sz="2000" dirty="0"/>
            <a:t>Lack of social structure and support </a:t>
          </a:r>
        </a:p>
      </dgm:t>
    </dgm:pt>
    <dgm:pt modelId="{D406A8F6-6307-43D7-8DB3-3FD11E8B5941}" type="parTrans" cxnId="{B0FEFA6F-4577-4F0B-990D-886F851889E3}">
      <dgm:prSet/>
      <dgm:spPr/>
      <dgm:t>
        <a:bodyPr/>
        <a:lstStyle/>
        <a:p>
          <a:endParaRPr lang="en-US"/>
        </a:p>
      </dgm:t>
    </dgm:pt>
    <dgm:pt modelId="{CA5C49D0-4A3F-4F91-B0DC-C991C4AC18C7}" type="sibTrans" cxnId="{B0FEFA6F-4577-4F0B-990D-886F851889E3}">
      <dgm:prSet/>
      <dgm:spPr/>
      <dgm:t>
        <a:bodyPr/>
        <a:lstStyle/>
        <a:p>
          <a:endParaRPr lang="en-US"/>
        </a:p>
      </dgm:t>
    </dgm:pt>
    <dgm:pt modelId="{BD2513D5-B3CD-43FE-8ABE-1CEBC0C37533}" type="pres">
      <dgm:prSet presAssocID="{C07F7823-E378-4696-ACBC-DACACBDA6734}" presName="root" presStyleCnt="0">
        <dgm:presLayoutVars>
          <dgm:dir/>
          <dgm:resizeHandles val="exact"/>
        </dgm:presLayoutVars>
      </dgm:prSet>
      <dgm:spPr/>
    </dgm:pt>
    <dgm:pt modelId="{B58AB26C-04E0-432D-B0D5-E4EA218BA73E}" type="pres">
      <dgm:prSet presAssocID="{1F5897BE-10F0-4909-BFFA-46170FB3995B}" presName="compNode" presStyleCnt="0"/>
      <dgm:spPr/>
    </dgm:pt>
    <dgm:pt modelId="{030F5E0C-1C55-409E-8BA0-3A25174CFCD1}" type="pres">
      <dgm:prSet presAssocID="{1F5897BE-10F0-4909-BFFA-46170FB3995B}"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topwatch"/>
        </a:ext>
      </dgm:extLst>
    </dgm:pt>
    <dgm:pt modelId="{242444B7-B625-477D-AA0C-63842917DBD6}" type="pres">
      <dgm:prSet presAssocID="{1F5897BE-10F0-4909-BFFA-46170FB3995B}" presName="spaceRect" presStyleCnt="0"/>
      <dgm:spPr/>
    </dgm:pt>
    <dgm:pt modelId="{ADD40B4F-05EA-48D3-976A-7DB766128768}" type="pres">
      <dgm:prSet presAssocID="{1F5897BE-10F0-4909-BFFA-46170FB3995B}" presName="textRect" presStyleLbl="revTx" presStyleIdx="0" presStyleCnt="5">
        <dgm:presLayoutVars>
          <dgm:chMax val="1"/>
          <dgm:chPref val="1"/>
        </dgm:presLayoutVars>
      </dgm:prSet>
      <dgm:spPr/>
    </dgm:pt>
    <dgm:pt modelId="{841C9630-2FDB-4F5A-A8B3-9F499EE28A20}" type="pres">
      <dgm:prSet presAssocID="{B7AFE479-1E2A-4B55-86C8-B251B5EB9637}" presName="sibTrans" presStyleCnt="0"/>
      <dgm:spPr/>
    </dgm:pt>
    <dgm:pt modelId="{167D2AA3-A9C0-49E0-8143-C0C9ED17B593}" type="pres">
      <dgm:prSet presAssocID="{84133344-46B8-450A-9702-F8160FF4D912}" presName="compNode" presStyleCnt="0"/>
      <dgm:spPr/>
    </dgm:pt>
    <dgm:pt modelId="{94647BFD-7D92-4827-B82A-D9A0E5B68F00}" type="pres">
      <dgm:prSet presAssocID="{84133344-46B8-450A-9702-F8160FF4D912}"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a:ext>
      </dgm:extLst>
    </dgm:pt>
    <dgm:pt modelId="{B45DFCE2-1E5A-4556-B5DD-2B044F2CCACD}" type="pres">
      <dgm:prSet presAssocID="{84133344-46B8-450A-9702-F8160FF4D912}" presName="spaceRect" presStyleCnt="0"/>
      <dgm:spPr/>
    </dgm:pt>
    <dgm:pt modelId="{ED300542-D5FF-4077-908C-010013B97A17}" type="pres">
      <dgm:prSet presAssocID="{84133344-46B8-450A-9702-F8160FF4D912}" presName="textRect" presStyleLbl="revTx" presStyleIdx="1" presStyleCnt="5">
        <dgm:presLayoutVars>
          <dgm:chMax val="1"/>
          <dgm:chPref val="1"/>
        </dgm:presLayoutVars>
      </dgm:prSet>
      <dgm:spPr/>
    </dgm:pt>
    <dgm:pt modelId="{DD6502BD-311E-4A88-8857-21279A8B4143}" type="pres">
      <dgm:prSet presAssocID="{08C5A768-990D-488C-9B0E-3345E88D2B37}" presName="sibTrans" presStyleCnt="0"/>
      <dgm:spPr/>
    </dgm:pt>
    <dgm:pt modelId="{2F4C9D78-F50E-47CE-95AB-8028CA88D892}" type="pres">
      <dgm:prSet presAssocID="{A6AECF48-705D-40A3-9712-D86C688DA5BE}" presName="compNode" presStyleCnt="0"/>
      <dgm:spPr/>
    </dgm:pt>
    <dgm:pt modelId="{7044555B-4A6A-49EC-9468-89ACF884D401}" type="pres">
      <dgm:prSet presAssocID="{A6AECF48-705D-40A3-9712-D86C688DA5BE}"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No sign"/>
        </a:ext>
      </dgm:extLst>
    </dgm:pt>
    <dgm:pt modelId="{5DA6653F-CD75-484F-8319-5859A03F4083}" type="pres">
      <dgm:prSet presAssocID="{A6AECF48-705D-40A3-9712-D86C688DA5BE}" presName="spaceRect" presStyleCnt="0"/>
      <dgm:spPr/>
    </dgm:pt>
    <dgm:pt modelId="{B627CF65-EA8D-4922-B65A-4DD0F7EB7125}" type="pres">
      <dgm:prSet presAssocID="{A6AECF48-705D-40A3-9712-D86C688DA5BE}" presName="textRect" presStyleLbl="revTx" presStyleIdx="2" presStyleCnt="5">
        <dgm:presLayoutVars>
          <dgm:chMax val="1"/>
          <dgm:chPref val="1"/>
        </dgm:presLayoutVars>
      </dgm:prSet>
      <dgm:spPr/>
    </dgm:pt>
    <dgm:pt modelId="{D34CA8C5-CE01-4DA6-9544-01D805164160}" type="pres">
      <dgm:prSet presAssocID="{5CA737B3-A494-4B80-9BAB-413EB2106F49}" presName="sibTrans" presStyleCnt="0"/>
      <dgm:spPr/>
    </dgm:pt>
    <dgm:pt modelId="{374DA3C7-6235-429F-AB48-B1F82A2BE99E}" type="pres">
      <dgm:prSet presAssocID="{55F15496-0AAC-4FAA-8B0F-E2375B1961F5}" presName="compNode" presStyleCnt="0"/>
      <dgm:spPr/>
    </dgm:pt>
    <dgm:pt modelId="{65FDD547-BD4C-423A-8028-692E98754FBB}" type="pres">
      <dgm:prSet presAssocID="{55F15496-0AAC-4FAA-8B0F-E2375B1961F5}"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8F642454-5A41-42A0-988A-825A94B83CCE}" type="pres">
      <dgm:prSet presAssocID="{55F15496-0AAC-4FAA-8B0F-E2375B1961F5}" presName="spaceRect" presStyleCnt="0"/>
      <dgm:spPr/>
    </dgm:pt>
    <dgm:pt modelId="{9185A027-FF12-4375-B0DF-3E926C4CEDA3}" type="pres">
      <dgm:prSet presAssocID="{55F15496-0AAC-4FAA-8B0F-E2375B1961F5}" presName="textRect" presStyleLbl="revTx" presStyleIdx="3" presStyleCnt="5">
        <dgm:presLayoutVars>
          <dgm:chMax val="1"/>
          <dgm:chPref val="1"/>
        </dgm:presLayoutVars>
      </dgm:prSet>
      <dgm:spPr/>
    </dgm:pt>
    <dgm:pt modelId="{901F654E-E08B-4DB3-92BF-9CDA3196B46E}" type="pres">
      <dgm:prSet presAssocID="{3C33DEF4-7F6E-4807-A81B-213B2BB52D42}" presName="sibTrans" presStyleCnt="0"/>
      <dgm:spPr/>
    </dgm:pt>
    <dgm:pt modelId="{75CD56A9-2B98-47A7-B1F6-832558768824}" type="pres">
      <dgm:prSet presAssocID="{86ACBBDB-344E-4C53-AB51-512F3F86C128}" presName="compNode" presStyleCnt="0"/>
      <dgm:spPr/>
    </dgm:pt>
    <dgm:pt modelId="{D0BF01AC-1A53-4A3D-B422-C0E29C548A26}" type="pres">
      <dgm:prSet presAssocID="{86ACBBDB-344E-4C53-AB51-512F3F86C128}"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Group"/>
        </a:ext>
      </dgm:extLst>
    </dgm:pt>
    <dgm:pt modelId="{CDAFBE98-D263-485F-ABB7-52328895ACB8}" type="pres">
      <dgm:prSet presAssocID="{86ACBBDB-344E-4C53-AB51-512F3F86C128}" presName="spaceRect" presStyleCnt="0"/>
      <dgm:spPr/>
    </dgm:pt>
    <dgm:pt modelId="{E7167DCF-4809-4151-8053-696CE616B02F}" type="pres">
      <dgm:prSet presAssocID="{86ACBBDB-344E-4C53-AB51-512F3F86C128}" presName="textRect" presStyleLbl="revTx" presStyleIdx="4" presStyleCnt="5">
        <dgm:presLayoutVars>
          <dgm:chMax val="1"/>
          <dgm:chPref val="1"/>
        </dgm:presLayoutVars>
      </dgm:prSet>
      <dgm:spPr/>
    </dgm:pt>
  </dgm:ptLst>
  <dgm:cxnLst>
    <dgm:cxn modelId="{7F7AFD1C-E60C-42C7-9700-6A3BF2A84055}" srcId="{C07F7823-E378-4696-ACBC-DACACBDA6734}" destId="{84133344-46B8-450A-9702-F8160FF4D912}" srcOrd="1" destOrd="0" parTransId="{AAA79C47-C2EF-4058-857C-B5286DB92C33}" sibTransId="{08C5A768-990D-488C-9B0E-3345E88D2B37}"/>
    <dgm:cxn modelId="{79D37F29-EDAF-4FF0-A8F2-7E900EBA3116}" type="presOf" srcId="{84133344-46B8-450A-9702-F8160FF4D912}" destId="{ED300542-D5FF-4077-908C-010013B97A17}" srcOrd="0" destOrd="0" presId="urn:microsoft.com/office/officeart/2018/2/layout/IconLabelList"/>
    <dgm:cxn modelId="{60763449-0B80-4B4F-8B7F-A99A5877DC09}" srcId="{C07F7823-E378-4696-ACBC-DACACBDA6734}" destId="{A6AECF48-705D-40A3-9712-D86C688DA5BE}" srcOrd="2" destOrd="0" parTransId="{3B7AE18B-2656-4495-A7D3-C35C05B92246}" sibTransId="{5CA737B3-A494-4B80-9BAB-413EB2106F49}"/>
    <dgm:cxn modelId="{7BFB2F56-6014-46FA-A801-B53C6B9590EF}" type="presOf" srcId="{C07F7823-E378-4696-ACBC-DACACBDA6734}" destId="{BD2513D5-B3CD-43FE-8ABE-1CEBC0C37533}" srcOrd="0" destOrd="0" presId="urn:microsoft.com/office/officeart/2018/2/layout/IconLabelList"/>
    <dgm:cxn modelId="{0C1D2C64-CAC9-4013-AA74-FB4FF1A8FA95}" srcId="{C07F7823-E378-4696-ACBC-DACACBDA6734}" destId="{55F15496-0AAC-4FAA-8B0F-E2375B1961F5}" srcOrd="3" destOrd="0" parTransId="{64340958-9392-4E58-8BB6-0CD3A5486714}" sibTransId="{3C33DEF4-7F6E-4807-A81B-213B2BB52D42}"/>
    <dgm:cxn modelId="{10D02767-489F-47A4-97C3-9823883B2978}" type="presOf" srcId="{A6AECF48-705D-40A3-9712-D86C688DA5BE}" destId="{B627CF65-EA8D-4922-B65A-4DD0F7EB7125}" srcOrd="0" destOrd="0" presId="urn:microsoft.com/office/officeart/2018/2/layout/IconLabelList"/>
    <dgm:cxn modelId="{D55F7768-F83B-422F-9D66-E56EA9DF952C}" type="presOf" srcId="{86ACBBDB-344E-4C53-AB51-512F3F86C128}" destId="{E7167DCF-4809-4151-8053-696CE616B02F}" srcOrd="0" destOrd="0" presId="urn:microsoft.com/office/officeart/2018/2/layout/IconLabelList"/>
    <dgm:cxn modelId="{F9C9116C-5BC9-4BDC-A9F5-1932080EE61E}" type="presOf" srcId="{1F5897BE-10F0-4909-BFFA-46170FB3995B}" destId="{ADD40B4F-05EA-48D3-976A-7DB766128768}" srcOrd="0" destOrd="0" presId="urn:microsoft.com/office/officeart/2018/2/layout/IconLabelList"/>
    <dgm:cxn modelId="{B0FEFA6F-4577-4F0B-990D-886F851889E3}" srcId="{C07F7823-E378-4696-ACBC-DACACBDA6734}" destId="{86ACBBDB-344E-4C53-AB51-512F3F86C128}" srcOrd="4" destOrd="0" parTransId="{D406A8F6-6307-43D7-8DB3-3FD11E8B5941}" sibTransId="{CA5C49D0-4A3F-4F91-B0DC-C991C4AC18C7}"/>
    <dgm:cxn modelId="{F8EF9789-DBC7-4215-BD6E-ED4357543882}" srcId="{C07F7823-E378-4696-ACBC-DACACBDA6734}" destId="{1F5897BE-10F0-4909-BFFA-46170FB3995B}" srcOrd="0" destOrd="0" parTransId="{319534A6-E553-4F25-A58A-A16BDB23FF42}" sibTransId="{B7AFE479-1E2A-4B55-86C8-B251B5EB9637}"/>
    <dgm:cxn modelId="{749B24D5-D264-4E4A-8AF5-16131EEBDB4E}" type="presOf" srcId="{55F15496-0AAC-4FAA-8B0F-E2375B1961F5}" destId="{9185A027-FF12-4375-B0DF-3E926C4CEDA3}" srcOrd="0" destOrd="0" presId="urn:microsoft.com/office/officeart/2018/2/layout/IconLabelList"/>
    <dgm:cxn modelId="{F74AE9C0-D3A9-420A-BA5A-27685E3E3220}" type="presParOf" srcId="{BD2513D5-B3CD-43FE-8ABE-1CEBC0C37533}" destId="{B58AB26C-04E0-432D-B0D5-E4EA218BA73E}" srcOrd="0" destOrd="0" presId="urn:microsoft.com/office/officeart/2018/2/layout/IconLabelList"/>
    <dgm:cxn modelId="{18F8281A-21AD-4F60-AB3B-52F735A0E29F}" type="presParOf" srcId="{B58AB26C-04E0-432D-B0D5-E4EA218BA73E}" destId="{030F5E0C-1C55-409E-8BA0-3A25174CFCD1}" srcOrd="0" destOrd="0" presId="urn:microsoft.com/office/officeart/2018/2/layout/IconLabelList"/>
    <dgm:cxn modelId="{9E7948BE-6B67-462B-9629-9DFD01F38604}" type="presParOf" srcId="{B58AB26C-04E0-432D-B0D5-E4EA218BA73E}" destId="{242444B7-B625-477D-AA0C-63842917DBD6}" srcOrd="1" destOrd="0" presId="urn:microsoft.com/office/officeart/2018/2/layout/IconLabelList"/>
    <dgm:cxn modelId="{D664333F-078F-4C9E-ADE2-6A161A3C2A5A}" type="presParOf" srcId="{B58AB26C-04E0-432D-B0D5-E4EA218BA73E}" destId="{ADD40B4F-05EA-48D3-976A-7DB766128768}" srcOrd="2" destOrd="0" presId="urn:microsoft.com/office/officeart/2018/2/layout/IconLabelList"/>
    <dgm:cxn modelId="{35CF091E-30CB-4316-ACA5-11ED99E6A629}" type="presParOf" srcId="{BD2513D5-B3CD-43FE-8ABE-1CEBC0C37533}" destId="{841C9630-2FDB-4F5A-A8B3-9F499EE28A20}" srcOrd="1" destOrd="0" presId="urn:microsoft.com/office/officeart/2018/2/layout/IconLabelList"/>
    <dgm:cxn modelId="{160C2DBF-B081-4E75-BF3B-CA67A1ADBBBC}" type="presParOf" srcId="{BD2513D5-B3CD-43FE-8ABE-1CEBC0C37533}" destId="{167D2AA3-A9C0-49E0-8143-C0C9ED17B593}" srcOrd="2" destOrd="0" presId="urn:microsoft.com/office/officeart/2018/2/layout/IconLabelList"/>
    <dgm:cxn modelId="{AEA35D54-16A3-4CA0-8D4C-31EC5A7047E3}" type="presParOf" srcId="{167D2AA3-A9C0-49E0-8143-C0C9ED17B593}" destId="{94647BFD-7D92-4827-B82A-D9A0E5B68F00}" srcOrd="0" destOrd="0" presId="urn:microsoft.com/office/officeart/2018/2/layout/IconLabelList"/>
    <dgm:cxn modelId="{FCD0E350-D62F-4128-8593-91E9187B5E1D}" type="presParOf" srcId="{167D2AA3-A9C0-49E0-8143-C0C9ED17B593}" destId="{B45DFCE2-1E5A-4556-B5DD-2B044F2CCACD}" srcOrd="1" destOrd="0" presId="urn:microsoft.com/office/officeart/2018/2/layout/IconLabelList"/>
    <dgm:cxn modelId="{C717BC27-7065-4545-9EE3-AE22E35B8DE6}" type="presParOf" srcId="{167D2AA3-A9C0-49E0-8143-C0C9ED17B593}" destId="{ED300542-D5FF-4077-908C-010013B97A17}" srcOrd="2" destOrd="0" presId="urn:microsoft.com/office/officeart/2018/2/layout/IconLabelList"/>
    <dgm:cxn modelId="{708AEB41-15E0-4FC6-AE31-78E6893317B0}" type="presParOf" srcId="{BD2513D5-B3CD-43FE-8ABE-1CEBC0C37533}" destId="{DD6502BD-311E-4A88-8857-21279A8B4143}" srcOrd="3" destOrd="0" presId="urn:microsoft.com/office/officeart/2018/2/layout/IconLabelList"/>
    <dgm:cxn modelId="{902C6224-DED3-4A44-8C04-ABA29BDE817F}" type="presParOf" srcId="{BD2513D5-B3CD-43FE-8ABE-1CEBC0C37533}" destId="{2F4C9D78-F50E-47CE-95AB-8028CA88D892}" srcOrd="4" destOrd="0" presId="urn:microsoft.com/office/officeart/2018/2/layout/IconLabelList"/>
    <dgm:cxn modelId="{5C4F42A8-5508-4876-B4F6-E153F7A41A54}" type="presParOf" srcId="{2F4C9D78-F50E-47CE-95AB-8028CA88D892}" destId="{7044555B-4A6A-49EC-9468-89ACF884D401}" srcOrd="0" destOrd="0" presId="urn:microsoft.com/office/officeart/2018/2/layout/IconLabelList"/>
    <dgm:cxn modelId="{F4B6BF6F-E2D6-46B5-A7F8-83DADFB0D36F}" type="presParOf" srcId="{2F4C9D78-F50E-47CE-95AB-8028CA88D892}" destId="{5DA6653F-CD75-484F-8319-5859A03F4083}" srcOrd="1" destOrd="0" presId="urn:microsoft.com/office/officeart/2018/2/layout/IconLabelList"/>
    <dgm:cxn modelId="{D61C4378-351C-4627-979C-B628F6F2B244}" type="presParOf" srcId="{2F4C9D78-F50E-47CE-95AB-8028CA88D892}" destId="{B627CF65-EA8D-4922-B65A-4DD0F7EB7125}" srcOrd="2" destOrd="0" presId="urn:microsoft.com/office/officeart/2018/2/layout/IconLabelList"/>
    <dgm:cxn modelId="{61E8886E-BD4B-462D-8F4B-CB80107CDCA4}" type="presParOf" srcId="{BD2513D5-B3CD-43FE-8ABE-1CEBC0C37533}" destId="{D34CA8C5-CE01-4DA6-9544-01D805164160}" srcOrd="5" destOrd="0" presId="urn:microsoft.com/office/officeart/2018/2/layout/IconLabelList"/>
    <dgm:cxn modelId="{61A619BD-7DA6-475A-AA02-185462A45222}" type="presParOf" srcId="{BD2513D5-B3CD-43FE-8ABE-1CEBC0C37533}" destId="{374DA3C7-6235-429F-AB48-B1F82A2BE99E}" srcOrd="6" destOrd="0" presId="urn:microsoft.com/office/officeart/2018/2/layout/IconLabelList"/>
    <dgm:cxn modelId="{CA7CF062-E026-4A6C-94EC-CE47AB4FAFD0}" type="presParOf" srcId="{374DA3C7-6235-429F-AB48-B1F82A2BE99E}" destId="{65FDD547-BD4C-423A-8028-692E98754FBB}" srcOrd="0" destOrd="0" presId="urn:microsoft.com/office/officeart/2018/2/layout/IconLabelList"/>
    <dgm:cxn modelId="{4AE70448-D709-4111-ABF5-D07FADE9F82D}" type="presParOf" srcId="{374DA3C7-6235-429F-AB48-B1F82A2BE99E}" destId="{8F642454-5A41-42A0-988A-825A94B83CCE}" srcOrd="1" destOrd="0" presId="urn:microsoft.com/office/officeart/2018/2/layout/IconLabelList"/>
    <dgm:cxn modelId="{8227B762-05C7-494A-9B67-CE6150595210}" type="presParOf" srcId="{374DA3C7-6235-429F-AB48-B1F82A2BE99E}" destId="{9185A027-FF12-4375-B0DF-3E926C4CEDA3}" srcOrd="2" destOrd="0" presId="urn:microsoft.com/office/officeart/2018/2/layout/IconLabelList"/>
    <dgm:cxn modelId="{75956A82-4258-4994-89A9-680E5F73B9A2}" type="presParOf" srcId="{BD2513D5-B3CD-43FE-8ABE-1CEBC0C37533}" destId="{901F654E-E08B-4DB3-92BF-9CDA3196B46E}" srcOrd="7" destOrd="0" presId="urn:microsoft.com/office/officeart/2018/2/layout/IconLabelList"/>
    <dgm:cxn modelId="{D3A9CF5A-7AF8-4DAE-8497-C80FCEB3C9DD}" type="presParOf" srcId="{BD2513D5-B3CD-43FE-8ABE-1CEBC0C37533}" destId="{75CD56A9-2B98-47A7-B1F6-832558768824}" srcOrd="8" destOrd="0" presId="urn:microsoft.com/office/officeart/2018/2/layout/IconLabelList"/>
    <dgm:cxn modelId="{FF4C370A-EF65-41A6-B01A-47FFFA2BDE72}" type="presParOf" srcId="{75CD56A9-2B98-47A7-B1F6-832558768824}" destId="{D0BF01AC-1A53-4A3D-B422-C0E29C548A26}" srcOrd="0" destOrd="0" presId="urn:microsoft.com/office/officeart/2018/2/layout/IconLabelList"/>
    <dgm:cxn modelId="{F9F4E56B-3BF8-4AC1-8A89-EB4F323B4CDE}" type="presParOf" srcId="{75CD56A9-2B98-47A7-B1F6-832558768824}" destId="{CDAFBE98-D263-485F-ABB7-52328895ACB8}" srcOrd="1" destOrd="0" presId="urn:microsoft.com/office/officeart/2018/2/layout/IconLabelList"/>
    <dgm:cxn modelId="{E783BBA1-9918-4249-8701-A0F8F1A08662}" type="presParOf" srcId="{75CD56A9-2B98-47A7-B1F6-832558768824}" destId="{E7167DCF-4809-4151-8053-696CE616B02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239440E-DD00-4FBE-AC0D-BBB988A6A820}" type="doc">
      <dgm:prSet loTypeId="urn:microsoft.com/office/officeart/2005/8/layout/vProcess5" loCatId="process" qsTypeId="urn:microsoft.com/office/officeart/2005/8/quickstyle/simple4#13" qsCatId="simple" csTypeId="urn:microsoft.com/office/officeart/2005/8/colors/accent6_2#6" csCatId="accent6" phldr="1"/>
      <dgm:spPr/>
      <dgm:t>
        <a:bodyPr/>
        <a:lstStyle/>
        <a:p>
          <a:endParaRPr lang="en-US"/>
        </a:p>
      </dgm:t>
    </dgm:pt>
    <dgm:pt modelId="{65452951-2672-458A-BDAC-E19F409E0976}">
      <dgm:prSet/>
      <dgm:spPr/>
      <dgm:t>
        <a:bodyPr/>
        <a:lstStyle/>
        <a:p>
          <a:pPr>
            <a:lnSpc>
              <a:spcPct val="100000"/>
            </a:lnSpc>
          </a:pPr>
          <a:r>
            <a:rPr lang="en-US" dirty="0"/>
            <a:t>Can I do it (or can I learn to do it)?</a:t>
          </a:r>
        </a:p>
      </dgm:t>
    </dgm:pt>
    <dgm:pt modelId="{C27D3D7B-5A94-499B-8451-4CA663CDE9B2}" type="parTrans" cxnId="{96507A64-39F0-4C27-9088-134A916072C1}">
      <dgm:prSet/>
      <dgm:spPr/>
      <dgm:t>
        <a:bodyPr/>
        <a:lstStyle/>
        <a:p>
          <a:endParaRPr lang="en-US"/>
        </a:p>
      </dgm:t>
    </dgm:pt>
    <dgm:pt modelId="{091BC75F-C8AB-49F1-A9CC-F5FFAA9F0226}" type="sibTrans" cxnId="{96507A64-39F0-4C27-9088-134A916072C1}">
      <dgm:prSet/>
      <dgm:spPr/>
      <dgm:t>
        <a:bodyPr/>
        <a:lstStyle/>
        <a:p>
          <a:endParaRPr lang="en-US" dirty="0"/>
        </a:p>
      </dgm:t>
    </dgm:pt>
    <dgm:pt modelId="{3439888D-E291-4696-91C4-6DE5DA11F083}">
      <dgm:prSet/>
      <dgm:spPr/>
      <dgm:t>
        <a:bodyPr/>
        <a:lstStyle/>
        <a:p>
          <a:pPr>
            <a:lnSpc>
              <a:spcPct val="100000"/>
            </a:lnSpc>
          </a:pPr>
          <a:r>
            <a:rPr lang="en-US" dirty="0"/>
            <a:t>Do I want to work with this client?</a:t>
          </a:r>
        </a:p>
      </dgm:t>
    </dgm:pt>
    <dgm:pt modelId="{72397639-394E-46A2-BCDF-7500BCB200A3}" type="parTrans" cxnId="{2D2F66CD-2E74-4F8A-90A9-5F6E379023EA}">
      <dgm:prSet/>
      <dgm:spPr/>
      <dgm:t>
        <a:bodyPr/>
        <a:lstStyle/>
        <a:p>
          <a:endParaRPr lang="en-US"/>
        </a:p>
      </dgm:t>
    </dgm:pt>
    <dgm:pt modelId="{D2F20CEF-676C-4478-A901-43C7D8A8E721}" type="sibTrans" cxnId="{2D2F66CD-2E74-4F8A-90A9-5F6E379023EA}">
      <dgm:prSet/>
      <dgm:spPr/>
      <dgm:t>
        <a:bodyPr/>
        <a:lstStyle/>
        <a:p>
          <a:endParaRPr lang="en-US" dirty="0"/>
        </a:p>
      </dgm:t>
    </dgm:pt>
    <dgm:pt modelId="{722EBB2D-2642-478E-A41A-CDB114BF9092}">
      <dgm:prSet/>
      <dgm:spPr/>
      <dgm:t>
        <a:bodyPr/>
        <a:lstStyle/>
        <a:p>
          <a:pPr>
            <a:lnSpc>
              <a:spcPct val="100000"/>
            </a:lnSpc>
          </a:pPr>
          <a:r>
            <a:rPr lang="en-US" dirty="0"/>
            <a:t>Will I get paid?</a:t>
          </a:r>
        </a:p>
      </dgm:t>
    </dgm:pt>
    <dgm:pt modelId="{3E1B0034-CA1A-48D2-AF47-7A2293DE753A}" type="parTrans" cxnId="{98D86158-EA78-4531-855A-B66068EE38AE}">
      <dgm:prSet/>
      <dgm:spPr/>
      <dgm:t>
        <a:bodyPr/>
        <a:lstStyle/>
        <a:p>
          <a:endParaRPr lang="en-US"/>
        </a:p>
      </dgm:t>
    </dgm:pt>
    <dgm:pt modelId="{A1A66C8D-D5E0-4930-A41B-D16B74F3280D}" type="sibTrans" cxnId="{98D86158-EA78-4531-855A-B66068EE38AE}">
      <dgm:prSet/>
      <dgm:spPr/>
      <dgm:t>
        <a:bodyPr/>
        <a:lstStyle/>
        <a:p>
          <a:endParaRPr lang="en-US"/>
        </a:p>
      </dgm:t>
    </dgm:pt>
    <dgm:pt modelId="{24658ED1-B403-448D-9FE0-F2AC9B0F6E10}" type="pres">
      <dgm:prSet presAssocID="{0239440E-DD00-4FBE-AC0D-BBB988A6A820}" presName="outerComposite" presStyleCnt="0">
        <dgm:presLayoutVars>
          <dgm:chMax val="5"/>
          <dgm:dir/>
          <dgm:resizeHandles val="exact"/>
        </dgm:presLayoutVars>
      </dgm:prSet>
      <dgm:spPr/>
    </dgm:pt>
    <dgm:pt modelId="{6282609F-7391-49C2-914B-C49FBFB3A4AD}" type="pres">
      <dgm:prSet presAssocID="{0239440E-DD00-4FBE-AC0D-BBB988A6A820}" presName="dummyMaxCanvas" presStyleCnt="0">
        <dgm:presLayoutVars/>
      </dgm:prSet>
      <dgm:spPr/>
    </dgm:pt>
    <dgm:pt modelId="{E7C76AC9-F109-4EFA-8545-2A98D64A543B}" type="pres">
      <dgm:prSet presAssocID="{0239440E-DD00-4FBE-AC0D-BBB988A6A820}" presName="ThreeNodes_1" presStyleLbl="node1" presStyleIdx="0" presStyleCnt="3">
        <dgm:presLayoutVars>
          <dgm:bulletEnabled val="1"/>
        </dgm:presLayoutVars>
      </dgm:prSet>
      <dgm:spPr/>
    </dgm:pt>
    <dgm:pt modelId="{8C0FB4F1-FAE0-42A9-9B15-62DCF4D69894}" type="pres">
      <dgm:prSet presAssocID="{0239440E-DD00-4FBE-AC0D-BBB988A6A820}" presName="ThreeNodes_2" presStyleLbl="node1" presStyleIdx="1" presStyleCnt="3">
        <dgm:presLayoutVars>
          <dgm:bulletEnabled val="1"/>
        </dgm:presLayoutVars>
      </dgm:prSet>
      <dgm:spPr/>
    </dgm:pt>
    <dgm:pt modelId="{FC009321-DD96-49B9-A14B-EDA9A8D942D4}" type="pres">
      <dgm:prSet presAssocID="{0239440E-DD00-4FBE-AC0D-BBB988A6A820}" presName="ThreeNodes_3" presStyleLbl="node1" presStyleIdx="2" presStyleCnt="3">
        <dgm:presLayoutVars>
          <dgm:bulletEnabled val="1"/>
        </dgm:presLayoutVars>
      </dgm:prSet>
      <dgm:spPr/>
    </dgm:pt>
    <dgm:pt modelId="{0C15D7E9-A0AD-40CA-8C5B-FCA41B925AB0}" type="pres">
      <dgm:prSet presAssocID="{0239440E-DD00-4FBE-AC0D-BBB988A6A820}" presName="ThreeConn_1-2" presStyleLbl="fgAccFollowNode1" presStyleIdx="0" presStyleCnt="2">
        <dgm:presLayoutVars>
          <dgm:bulletEnabled val="1"/>
        </dgm:presLayoutVars>
      </dgm:prSet>
      <dgm:spPr/>
    </dgm:pt>
    <dgm:pt modelId="{FEB888F0-99AF-4AD7-B074-E1ED7B319BCF}" type="pres">
      <dgm:prSet presAssocID="{0239440E-DD00-4FBE-AC0D-BBB988A6A820}" presName="ThreeConn_2-3" presStyleLbl="fgAccFollowNode1" presStyleIdx="1" presStyleCnt="2">
        <dgm:presLayoutVars>
          <dgm:bulletEnabled val="1"/>
        </dgm:presLayoutVars>
      </dgm:prSet>
      <dgm:spPr/>
    </dgm:pt>
    <dgm:pt modelId="{E61F9BA1-8731-42A8-BC1A-4768048CA5D0}" type="pres">
      <dgm:prSet presAssocID="{0239440E-DD00-4FBE-AC0D-BBB988A6A820}" presName="ThreeNodes_1_text" presStyleLbl="node1" presStyleIdx="2" presStyleCnt="3">
        <dgm:presLayoutVars>
          <dgm:bulletEnabled val="1"/>
        </dgm:presLayoutVars>
      </dgm:prSet>
      <dgm:spPr/>
    </dgm:pt>
    <dgm:pt modelId="{868F5141-BEC8-47C7-81F2-64327C1B9AD6}" type="pres">
      <dgm:prSet presAssocID="{0239440E-DD00-4FBE-AC0D-BBB988A6A820}" presName="ThreeNodes_2_text" presStyleLbl="node1" presStyleIdx="2" presStyleCnt="3">
        <dgm:presLayoutVars>
          <dgm:bulletEnabled val="1"/>
        </dgm:presLayoutVars>
      </dgm:prSet>
      <dgm:spPr/>
    </dgm:pt>
    <dgm:pt modelId="{A2A655C0-A108-48A6-83C5-E2E3B5B88836}" type="pres">
      <dgm:prSet presAssocID="{0239440E-DD00-4FBE-AC0D-BBB988A6A820}" presName="ThreeNodes_3_text" presStyleLbl="node1" presStyleIdx="2" presStyleCnt="3">
        <dgm:presLayoutVars>
          <dgm:bulletEnabled val="1"/>
        </dgm:presLayoutVars>
      </dgm:prSet>
      <dgm:spPr/>
    </dgm:pt>
  </dgm:ptLst>
  <dgm:cxnLst>
    <dgm:cxn modelId="{252E5D32-350B-4E8B-A413-E4D5B6E68202}" type="presOf" srcId="{65452951-2672-458A-BDAC-E19F409E0976}" destId="{E61F9BA1-8731-42A8-BC1A-4768048CA5D0}" srcOrd="1" destOrd="0" presId="urn:microsoft.com/office/officeart/2005/8/layout/vProcess5"/>
    <dgm:cxn modelId="{2EA57434-B52D-44EA-A43D-44B832FB2E60}" type="presOf" srcId="{091BC75F-C8AB-49F1-A9CC-F5FFAA9F0226}" destId="{0C15D7E9-A0AD-40CA-8C5B-FCA41B925AB0}" srcOrd="0" destOrd="0" presId="urn:microsoft.com/office/officeart/2005/8/layout/vProcess5"/>
    <dgm:cxn modelId="{5CDB9A35-6891-4EE3-98F9-9666BA519557}" type="presOf" srcId="{0239440E-DD00-4FBE-AC0D-BBB988A6A820}" destId="{24658ED1-B403-448D-9FE0-F2AC9B0F6E10}" srcOrd="0" destOrd="0" presId="urn:microsoft.com/office/officeart/2005/8/layout/vProcess5"/>
    <dgm:cxn modelId="{28334449-DB82-4E0C-B07D-1ED8A97D5CD1}" type="presOf" srcId="{722EBB2D-2642-478E-A41A-CDB114BF9092}" destId="{FC009321-DD96-49B9-A14B-EDA9A8D942D4}" srcOrd="0" destOrd="0" presId="urn:microsoft.com/office/officeart/2005/8/layout/vProcess5"/>
    <dgm:cxn modelId="{98D86158-EA78-4531-855A-B66068EE38AE}" srcId="{0239440E-DD00-4FBE-AC0D-BBB988A6A820}" destId="{722EBB2D-2642-478E-A41A-CDB114BF9092}" srcOrd="2" destOrd="0" parTransId="{3E1B0034-CA1A-48D2-AF47-7A2293DE753A}" sibTransId="{A1A66C8D-D5E0-4930-A41B-D16B74F3280D}"/>
    <dgm:cxn modelId="{00553A5A-EAF2-4B9A-98AA-7324DB7BC8AC}" type="presOf" srcId="{65452951-2672-458A-BDAC-E19F409E0976}" destId="{E7C76AC9-F109-4EFA-8545-2A98D64A543B}" srcOrd="0" destOrd="0" presId="urn:microsoft.com/office/officeart/2005/8/layout/vProcess5"/>
    <dgm:cxn modelId="{96507A64-39F0-4C27-9088-134A916072C1}" srcId="{0239440E-DD00-4FBE-AC0D-BBB988A6A820}" destId="{65452951-2672-458A-BDAC-E19F409E0976}" srcOrd="0" destOrd="0" parTransId="{C27D3D7B-5A94-499B-8451-4CA663CDE9B2}" sibTransId="{091BC75F-C8AB-49F1-A9CC-F5FFAA9F0226}"/>
    <dgm:cxn modelId="{BE960292-5BA6-455D-9C57-262F61ABA606}" type="presOf" srcId="{3439888D-E291-4696-91C4-6DE5DA11F083}" destId="{8C0FB4F1-FAE0-42A9-9B15-62DCF4D69894}" srcOrd="0" destOrd="0" presId="urn:microsoft.com/office/officeart/2005/8/layout/vProcess5"/>
    <dgm:cxn modelId="{42952AC5-D273-4D08-9818-FD0A94690958}" type="presOf" srcId="{D2F20CEF-676C-4478-A901-43C7D8A8E721}" destId="{FEB888F0-99AF-4AD7-B074-E1ED7B319BCF}" srcOrd="0" destOrd="0" presId="urn:microsoft.com/office/officeart/2005/8/layout/vProcess5"/>
    <dgm:cxn modelId="{2D2F66CD-2E74-4F8A-90A9-5F6E379023EA}" srcId="{0239440E-DD00-4FBE-AC0D-BBB988A6A820}" destId="{3439888D-E291-4696-91C4-6DE5DA11F083}" srcOrd="1" destOrd="0" parTransId="{72397639-394E-46A2-BCDF-7500BCB200A3}" sibTransId="{D2F20CEF-676C-4478-A901-43C7D8A8E721}"/>
    <dgm:cxn modelId="{F6AE2FD9-1A16-4390-B110-CD1265A5CFFD}" type="presOf" srcId="{3439888D-E291-4696-91C4-6DE5DA11F083}" destId="{868F5141-BEC8-47C7-81F2-64327C1B9AD6}" srcOrd="1" destOrd="0" presId="urn:microsoft.com/office/officeart/2005/8/layout/vProcess5"/>
    <dgm:cxn modelId="{A44F8CE9-3934-454F-AA94-808BDA9A7B8A}" type="presOf" srcId="{722EBB2D-2642-478E-A41A-CDB114BF9092}" destId="{A2A655C0-A108-48A6-83C5-E2E3B5B88836}" srcOrd="1" destOrd="0" presId="urn:microsoft.com/office/officeart/2005/8/layout/vProcess5"/>
    <dgm:cxn modelId="{F7A0E50C-D79D-4ADB-BF58-304F01AB9495}" type="presParOf" srcId="{24658ED1-B403-448D-9FE0-F2AC9B0F6E10}" destId="{6282609F-7391-49C2-914B-C49FBFB3A4AD}" srcOrd="0" destOrd="0" presId="urn:microsoft.com/office/officeart/2005/8/layout/vProcess5"/>
    <dgm:cxn modelId="{C31DF2B9-87FD-4305-A51F-5BE1577394E7}" type="presParOf" srcId="{24658ED1-B403-448D-9FE0-F2AC9B0F6E10}" destId="{E7C76AC9-F109-4EFA-8545-2A98D64A543B}" srcOrd="1" destOrd="0" presId="urn:microsoft.com/office/officeart/2005/8/layout/vProcess5"/>
    <dgm:cxn modelId="{3760C1AB-6BB6-4EF5-AB54-8D4B88331ADE}" type="presParOf" srcId="{24658ED1-B403-448D-9FE0-F2AC9B0F6E10}" destId="{8C0FB4F1-FAE0-42A9-9B15-62DCF4D69894}" srcOrd="2" destOrd="0" presId="urn:microsoft.com/office/officeart/2005/8/layout/vProcess5"/>
    <dgm:cxn modelId="{3F8C56A4-EFA8-4C09-9396-83E938E1BB07}" type="presParOf" srcId="{24658ED1-B403-448D-9FE0-F2AC9B0F6E10}" destId="{FC009321-DD96-49B9-A14B-EDA9A8D942D4}" srcOrd="3" destOrd="0" presId="urn:microsoft.com/office/officeart/2005/8/layout/vProcess5"/>
    <dgm:cxn modelId="{28986578-3F69-48B4-97CE-4CD49E440289}" type="presParOf" srcId="{24658ED1-B403-448D-9FE0-F2AC9B0F6E10}" destId="{0C15D7E9-A0AD-40CA-8C5B-FCA41B925AB0}" srcOrd="4" destOrd="0" presId="urn:microsoft.com/office/officeart/2005/8/layout/vProcess5"/>
    <dgm:cxn modelId="{6951E731-38BE-4B1C-8900-CFFE7F81AB93}" type="presParOf" srcId="{24658ED1-B403-448D-9FE0-F2AC9B0F6E10}" destId="{FEB888F0-99AF-4AD7-B074-E1ED7B319BCF}" srcOrd="5" destOrd="0" presId="urn:microsoft.com/office/officeart/2005/8/layout/vProcess5"/>
    <dgm:cxn modelId="{1D5938DC-1A15-4B6B-9689-614B13598526}" type="presParOf" srcId="{24658ED1-B403-448D-9FE0-F2AC9B0F6E10}" destId="{E61F9BA1-8731-42A8-BC1A-4768048CA5D0}" srcOrd="6" destOrd="0" presId="urn:microsoft.com/office/officeart/2005/8/layout/vProcess5"/>
    <dgm:cxn modelId="{0846065D-9F6B-4520-938B-28AF1663311E}" type="presParOf" srcId="{24658ED1-B403-448D-9FE0-F2AC9B0F6E10}" destId="{868F5141-BEC8-47C7-81F2-64327C1B9AD6}" srcOrd="7" destOrd="0" presId="urn:microsoft.com/office/officeart/2005/8/layout/vProcess5"/>
    <dgm:cxn modelId="{39C0568C-C336-491A-AF73-E0076358CA3F}" type="presParOf" srcId="{24658ED1-B403-448D-9FE0-F2AC9B0F6E10}" destId="{A2A655C0-A108-48A6-83C5-E2E3B5B88836}"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F7E4209-11F2-494A-98A5-5729B9634220}" type="doc">
      <dgm:prSet loTypeId="urn:microsoft.com/office/officeart/2008/layout/LinedList" loCatId="list" qsTypeId="urn:microsoft.com/office/officeart/2005/8/quickstyle/simple4#150" qsCatId="simple" csTypeId="urn:microsoft.com/office/officeart/2005/8/colors/accent0_3#43" csCatId="mainScheme" phldr="1"/>
      <dgm:spPr/>
      <dgm:t>
        <a:bodyPr/>
        <a:lstStyle/>
        <a:p>
          <a:endParaRPr lang="en-US"/>
        </a:p>
      </dgm:t>
    </dgm:pt>
    <dgm:pt modelId="{E580FDA4-F55C-40D3-A449-3C17B6F2946B}">
      <dgm:prSet/>
      <dgm:spPr/>
      <dgm:t>
        <a:bodyPr/>
        <a:lstStyle/>
        <a:p>
          <a:r>
            <a:rPr lang="en-US" dirty="0"/>
            <a:t>-Fear of appearing incompetent- the Rules of Professional Conduct require lawyers to provide competent representation and an attorney may fear asking for help may demonstrate a violati0n of this rule.</a:t>
          </a:r>
        </a:p>
      </dgm:t>
    </dgm:pt>
    <dgm:pt modelId="{653CB479-B1A3-4766-820D-E59FC53DF2D6}" type="parTrans" cxnId="{26F03275-AAED-48C5-BC8A-16879D3530B1}">
      <dgm:prSet/>
      <dgm:spPr/>
      <dgm:t>
        <a:bodyPr/>
        <a:lstStyle/>
        <a:p>
          <a:endParaRPr lang="en-US"/>
        </a:p>
      </dgm:t>
    </dgm:pt>
    <dgm:pt modelId="{3488BA16-B743-40D0-8738-9FE0F7475A84}" type="sibTrans" cxnId="{26F03275-AAED-48C5-BC8A-16879D3530B1}">
      <dgm:prSet/>
      <dgm:spPr/>
      <dgm:t>
        <a:bodyPr/>
        <a:lstStyle/>
        <a:p>
          <a:endParaRPr lang="en-US"/>
        </a:p>
      </dgm:t>
    </dgm:pt>
    <dgm:pt modelId="{23D2F4CF-A078-489E-8D54-65E0490CCE1B}">
      <dgm:prSet/>
      <dgm:spPr/>
      <dgm:t>
        <a:bodyPr/>
        <a:lstStyle/>
        <a:p>
          <a:r>
            <a:rPr lang="en-US" dirty="0"/>
            <a:t>-Since law school, your success is based on your own efforts.  Lawyers are trained to “go it alone.”  Law school was competitive.  Big firms can be competitive </a:t>
          </a:r>
        </a:p>
      </dgm:t>
    </dgm:pt>
    <dgm:pt modelId="{41F3FE5F-2613-48DD-AA4E-D085408B88C6}" type="parTrans" cxnId="{6046A02A-8CAA-404F-884F-1AF84DB72514}">
      <dgm:prSet/>
      <dgm:spPr/>
      <dgm:t>
        <a:bodyPr/>
        <a:lstStyle/>
        <a:p>
          <a:endParaRPr lang="en-US"/>
        </a:p>
      </dgm:t>
    </dgm:pt>
    <dgm:pt modelId="{3ED1237B-E2DF-4D79-BF0D-78840A3BAAFE}" type="sibTrans" cxnId="{6046A02A-8CAA-404F-884F-1AF84DB72514}">
      <dgm:prSet/>
      <dgm:spPr/>
      <dgm:t>
        <a:bodyPr/>
        <a:lstStyle/>
        <a:p>
          <a:endParaRPr lang="en-US"/>
        </a:p>
      </dgm:t>
    </dgm:pt>
    <dgm:pt modelId="{E0095CD3-9512-44D8-BD16-A689F6C01032}">
      <dgm:prSet/>
      <dgm:spPr/>
      <dgm:t>
        <a:bodyPr/>
        <a:lstStyle/>
        <a:p>
          <a:r>
            <a:rPr lang="en-US" dirty="0"/>
            <a:t>-Asking for help involves surrendering some control, which is usually difficult for attorneys.</a:t>
          </a:r>
        </a:p>
      </dgm:t>
    </dgm:pt>
    <dgm:pt modelId="{70FBE226-BC09-4152-A631-64A8E1C2F2B6}" type="parTrans" cxnId="{F72543D8-FB54-492E-A0AF-CA9BB181F129}">
      <dgm:prSet/>
      <dgm:spPr/>
      <dgm:t>
        <a:bodyPr/>
        <a:lstStyle/>
        <a:p>
          <a:endParaRPr lang="en-US"/>
        </a:p>
      </dgm:t>
    </dgm:pt>
    <dgm:pt modelId="{5C488509-CE86-48DC-9051-69B2C9D46055}" type="sibTrans" cxnId="{F72543D8-FB54-492E-A0AF-CA9BB181F129}">
      <dgm:prSet/>
      <dgm:spPr/>
      <dgm:t>
        <a:bodyPr/>
        <a:lstStyle/>
        <a:p>
          <a:endParaRPr lang="en-US"/>
        </a:p>
      </dgm:t>
    </dgm:pt>
    <dgm:pt modelId="{F64AE279-6866-4D60-B476-CA75ED6E0724}">
      <dgm:prSet custT="1"/>
      <dgm:spPr/>
      <dgm:t>
        <a:bodyPr/>
        <a:lstStyle/>
        <a:p>
          <a:r>
            <a:rPr lang="en-US" sz="1600" dirty="0">
              <a:hlinkClick xmlns:r="http://schemas.openxmlformats.org/officeDocument/2006/relationships" r:id="rId1"/>
            </a:rPr>
            <a:t>https://www.attorneyatwork.com/asking-for-help/</a:t>
          </a:r>
          <a:r>
            <a:rPr lang="en-US" sz="1600" dirty="0"/>
            <a:t> (accessed September 27, 2026)</a:t>
          </a:r>
        </a:p>
      </dgm:t>
    </dgm:pt>
    <dgm:pt modelId="{0B0AC7FA-6EDC-4372-94E1-53364671CBBB}" type="parTrans" cxnId="{545B8F9B-AC37-42CB-AB75-CF45DFB30256}">
      <dgm:prSet/>
      <dgm:spPr/>
      <dgm:t>
        <a:bodyPr/>
        <a:lstStyle/>
        <a:p>
          <a:endParaRPr lang="en-US"/>
        </a:p>
      </dgm:t>
    </dgm:pt>
    <dgm:pt modelId="{F7E8CA58-D875-4DD7-960E-D0B42993D036}" type="sibTrans" cxnId="{545B8F9B-AC37-42CB-AB75-CF45DFB30256}">
      <dgm:prSet/>
      <dgm:spPr/>
      <dgm:t>
        <a:bodyPr/>
        <a:lstStyle/>
        <a:p>
          <a:endParaRPr lang="en-US"/>
        </a:p>
      </dgm:t>
    </dgm:pt>
    <dgm:pt modelId="{FC1771E8-0DF2-4CB9-BFFE-57E6400434F2}" type="pres">
      <dgm:prSet presAssocID="{CF7E4209-11F2-494A-98A5-5729B9634220}" presName="vert0" presStyleCnt="0">
        <dgm:presLayoutVars>
          <dgm:dir/>
          <dgm:animOne val="branch"/>
          <dgm:animLvl val="lvl"/>
        </dgm:presLayoutVars>
      </dgm:prSet>
      <dgm:spPr/>
    </dgm:pt>
    <dgm:pt modelId="{E5A79BC0-D265-44B4-9252-8DDE86A3F91A}" type="pres">
      <dgm:prSet presAssocID="{E580FDA4-F55C-40D3-A449-3C17B6F2946B}" presName="thickLine" presStyleLbl="alignNode1" presStyleIdx="0" presStyleCnt="4"/>
      <dgm:spPr/>
    </dgm:pt>
    <dgm:pt modelId="{536874F1-6056-49BD-9FD1-003EDC0B989C}" type="pres">
      <dgm:prSet presAssocID="{E580FDA4-F55C-40D3-A449-3C17B6F2946B}" presName="horz1" presStyleCnt="0"/>
      <dgm:spPr/>
    </dgm:pt>
    <dgm:pt modelId="{86ABD898-2E4E-47AE-8898-DDAFC24C9001}" type="pres">
      <dgm:prSet presAssocID="{E580FDA4-F55C-40D3-A449-3C17B6F2946B}" presName="tx1" presStyleLbl="revTx" presStyleIdx="0" presStyleCnt="4"/>
      <dgm:spPr/>
    </dgm:pt>
    <dgm:pt modelId="{1B334FEF-5A55-458D-8CA4-6882774AB217}" type="pres">
      <dgm:prSet presAssocID="{E580FDA4-F55C-40D3-A449-3C17B6F2946B}" presName="vert1" presStyleCnt="0"/>
      <dgm:spPr/>
    </dgm:pt>
    <dgm:pt modelId="{E4168F6A-11E3-4549-9542-62EB529EAB6B}" type="pres">
      <dgm:prSet presAssocID="{23D2F4CF-A078-489E-8D54-65E0490CCE1B}" presName="thickLine" presStyleLbl="alignNode1" presStyleIdx="1" presStyleCnt="4"/>
      <dgm:spPr/>
    </dgm:pt>
    <dgm:pt modelId="{2F7FC69E-30ED-4B2D-92F8-3CC14B94991F}" type="pres">
      <dgm:prSet presAssocID="{23D2F4CF-A078-489E-8D54-65E0490CCE1B}" presName="horz1" presStyleCnt="0"/>
      <dgm:spPr/>
    </dgm:pt>
    <dgm:pt modelId="{9C545B5B-B1FE-44FA-B4F0-47EFF944C702}" type="pres">
      <dgm:prSet presAssocID="{23D2F4CF-A078-489E-8D54-65E0490CCE1B}" presName="tx1" presStyleLbl="revTx" presStyleIdx="1" presStyleCnt="4"/>
      <dgm:spPr/>
    </dgm:pt>
    <dgm:pt modelId="{2B3F1A62-C105-41E4-A7A1-3C4E902C151A}" type="pres">
      <dgm:prSet presAssocID="{23D2F4CF-A078-489E-8D54-65E0490CCE1B}" presName="vert1" presStyleCnt="0"/>
      <dgm:spPr/>
    </dgm:pt>
    <dgm:pt modelId="{364385E8-0940-403B-9A34-F458B3BE4F30}" type="pres">
      <dgm:prSet presAssocID="{E0095CD3-9512-44D8-BD16-A689F6C01032}" presName="thickLine" presStyleLbl="alignNode1" presStyleIdx="2" presStyleCnt="4"/>
      <dgm:spPr/>
    </dgm:pt>
    <dgm:pt modelId="{A31C6542-14A3-4DC0-B869-0D4118815620}" type="pres">
      <dgm:prSet presAssocID="{E0095CD3-9512-44D8-BD16-A689F6C01032}" presName="horz1" presStyleCnt="0"/>
      <dgm:spPr/>
    </dgm:pt>
    <dgm:pt modelId="{7279B462-24D9-445A-B8B9-53F7611C5BE4}" type="pres">
      <dgm:prSet presAssocID="{E0095CD3-9512-44D8-BD16-A689F6C01032}" presName="tx1" presStyleLbl="revTx" presStyleIdx="2" presStyleCnt="4"/>
      <dgm:spPr/>
    </dgm:pt>
    <dgm:pt modelId="{4314AD99-AD1A-490D-A3BE-C027902AD40D}" type="pres">
      <dgm:prSet presAssocID="{E0095CD3-9512-44D8-BD16-A689F6C01032}" presName="vert1" presStyleCnt="0"/>
      <dgm:spPr/>
    </dgm:pt>
    <dgm:pt modelId="{24CC3F2A-3AD6-4831-A6D1-9F3301E3212C}" type="pres">
      <dgm:prSet presAssocID="{F64AE279-6866-4D60-B476-CA75ED6E0724}" presName="thickLine" presStyleLbl="alignNode1" presStyleIdx="3" presStyleCnt="4"/>
      <dgm:spPr/>
    </dgm:pt>
    <dgm:pt modelId="{2EFAF851-450E-4CD7-A71F-A9DC6D0CC444}" type="pres">
      <dgm:prSet presAssocID="{F64AE279-6866-4D60-B476-CA75ED6E0724}" presName="horz1" presStyleCnt="0"/>
      <dgm:spPr/>
    </dgm:pt>
    <dgm:pt modelId="{1CBB2457-DD19-426E-9B9F-B92B0E7E523E}" type="pres">
      <dgm:prSet presAssocID="{F64AE279-6866-4D60-B476-CA75ED6E0724}" presName="tx1" presStyleLbl="revTx" presStyleIdx="3" presStyleCnt="4"/>
      <dgm:spPr/>
    </dgm:pt>
    <dgm:pt modelId="{FC2E2162-CD65-41B3-92A7-0918015FA022}" type="pres">
      <dgm:prSet presAssocID="{F64AE279-6866-4D60-B476-CA75ED6E0724}" presName="vert1" presStyleCnt="0"/>
      <dgm:spPr/>
    </dgm:pt>
  </dgm:ptLst>
  <dgm:cxnLst>
    <dgm:cxn modelId="{9C675C1D-E7CC-4805-BFA9-802243438DF4}" type="presOf" srcId="{CF7E4209-11F2-494A-98A5-5729B9634220}" destId="{FC1771E8-0DF2-4CB9-BFFE-57E6400434F2}" srcOrd="0" destOrd="0" presId="urn:microsoft.com/office/officeart/2008/layout/LinedList"/>
    <dgm:cxn modelId="{0732F529-1053-4F76-B911-5AC56D37E5A2}" type="presOf" srcId="{E580FDA4-F55C-40D3-A449-3C17B6F2946B}" destId="{86ABD898-2E4E-47AE-8898-DDAFC24C9001}" srcOrd="0" destOrd="0" presId="urn:microsoft.com/office/officeart/2008/layout/LinedList"/>
    <dgm:cxn modelId="{6046A02A-8CAA-404F-884F-1AF84DB72514}" srcId="{CF7E4209-11F2-494A-98A5-5729B9634220}" destId="{23D2F4CF-A078-489E-8D54-65E0490CCE1B}" srcOrd="1" destOrd="0" parTransId="{41F3FE5F-2613-48DD-AA4E-D085408B88C6}" sibTransId="{3ED1237B-E2DF-4D79-BF0D-78840A3BAAFE}"/>
    <dgm:cxn modelId="{8E2E554C-6684-485D-AABC-0DF96440E448}" type="presOf" srcId="{F64AE279-6866-4D60-B476-CA75ED6E0724}" destId="{1CBB2457-DD19-426E-9B9F-B92B0E7E523E}" srcOrd="0" destOrd="0" presId="urn:microsoft.com/office/officeart/2008/layout/LinedList"/>
    <dgm:cxn modelId="{EFD5705D-5403-46AA-8105-7A2BF66DF1B2}" type="presOf" srcId="{23D2F4CF-A078-489E-8D54-65E0490CCE1B}" destId="{9C545B5B-B1FE-44FA-B4F0-47EFF944C702}" srcOrd="0" destOrd="0" presId="urn:microsoft.com/office/officeart/2008/layout/LinedList"/>
    <dgm:cxn modelId="{26F03275-AAED-48C5-BC8A-16879D3530B1}" srcId="{CF7E4209-11F2-494A-98A5-5729B9634220}" destId="{E580FDA4-F55C-40D3-A449-3C17B6F2946B}" srcOrd="0" destOrd="0" parTransId="{653CB479-B1A3-4766-820D-E59FC53DF2D6}" sibTransId="{3488BA16-B743-40D0-8738-9FE0F7475A84}"/>
    <dgm:cxn modelId="{545B8F9B-AC37-42CB-AB75-CF45DFB30256}" srcId="{CF7E4209-11F2-494A-98A5-5729B9634220}" destId="{F64AE279-6866-4D60-B476-CA75ED6E0724}" srcOrd="3" destOrd="0" parTransId="{0B0AC7FA-6EDC-4372-94E1-53364671CBBB}" sibTransId="{F7E8CA58-D875-4DD7-960E-D0B42993D036}"/>
    <dgm:cxn modelId="{84A4F7A3-C254-4B02-B73C-F99BBA6A8A58}" type="presOf" srcId="{E0095CD3-9512-44D8-BD16-A689F6C01032}" destId="{7279B462-24D9-445A-B8B9-53F7611C5BE4}" srcOrd="0" destOrd="0" presId="urn:microsoft.com/office/officeart/2008/layout/LinedList"/>
    <dgm:cxn modelId="{F72543D8-FB54-492E-A0AF-CA9BB181F129}" srcId="{CF7E4209-11F2-494A-98A5-5729B9634220}" destId="{E0095CD3-9512-44D8-BD16-A689F6C01032}" srcOrd="2" destOrd="0" parTransId="{70FBE226-BC09-4152-A631-64A8E1C2F2B6}" sibTransId="{5C488509-CE86-48DC-9051-69B2C9D46055}"/>
    <dgm:cxn modelId="{3C9004AC-BC36-433C-882F-A0E8D9AF55B2}" type="presParOf" srcId="{FC1771E8-0DF2-4CB9-BFFE-57E6400434F2}" destId="{E5A79BC0-D265-44B4-9252-8DDE86A3F91A}" srcOrd="0" destOrd="0" presId="urn:microsoft.com/office/officeart/2008/layout/LinedList"/>
    <dgm:cxn modelId="{21038928-BBB5-45DC-80F4-FD7F120A7C46}" type="presParOf" srcId="{FC1771E8-0DF2-4CB9-BFFE-57E6400434F2}" destId="{536874F1-6056-49BD-9FD1-003EDC0B989C}" srcOrd="1" destOrd="0" presId="urn:microsoft.com/office/officeart/2008/layout/LinedList"/>
    <dgm:cxn modelId="{96F8991F-2F06-45A6-B56A-86F026A8B22D}" type="presParOf" srcId="{536874F1-6056-49BD-9FD1-003EDC0B989C}" destId="{86ABD898-2E4E-47AE-8898-DDAFC24C9001}" srcOrd="0" destOrd="0" presId="urn:microsoft.com/office/officeart/2008/layout/LinedList"/>
    <dgm:cxn modelId="{F2F209E4-6A1A-4A22-A7AD-7CB1786164AD}" type="presParOf" srcId="{536874F1-6056-49BD-9FD1-003EDC0B989C}" destId="{1B334FEF-5A55-458D-8CA4-6882774AB217}" srcOrd="1" destOrd="0" presId="urn:microsoft.com/office/officeart/2008/layout/LinedList"/>
    <dgm:cxn modelId="{587E12C4-5965-4F8B-9584-FC953464BC91}" type="presParOf" srcId="{FC1771E8-0DF2-4CB9-BFFE-57E6400434F2}" destId="{E4168F6A-11E3-4549-9542-62EB529EAB6B}" srcOrd="2" destOrd="0" presId="urn:microsoft.com/office/officeart/2008/layout/LinedList"/>
    <dgm:cxn modelId="{482C9B08-7D16-4B7C-8D24-55FD47CE4464}" type="presParOf" srcId="{FC1771E8-0DF2-4CB9-BFFE-57E6400434F2}" destId="{2F7FC69E-30ED-4B2D-92F8-3CC14B94991F}" srcOrd="3" destOrd="0" presId="urn:microsoft.com/office/officeart/2008/layout/LinedList"/>
    <dgm:cxn modelId="{9D4E4DB5-D217-4620-B40C-A9EEEA39A814}" type="presParOf" srcId="{2F7FC69E-30ED-4B2D-92F8-3CC14B94991F}" destId="{9C545B5B-B1FE-44FA-B4F0-47EFF944C702}" srcOrd="0" destOrd="0" presId="urn:microsoft.com/office/officeart/2008/layout/LinedList"/>
    <dgm:cxn modelId="{DA891992-3C61-4FE1-8FB3-E32A2BEE5AF1}" type="presParOf" srcId="{2F7FC69E-30ED-4B2D-92F8-3CC14B94991F}" destId="{2B3F1A62-C105-41E4-A7A1-3C4E902C151A}" srcOrd="1" destOrd="0" presId="urn:microsoft.com/office/officeart/2008/layout/LinedList"/>
    <dgm:cxn modelId="{CDEE8C36-F396-49E3-B1B3-7C09C1CA054C}" type="presParOf" srcId="{FC1771E8-0DF2-4CB9-BFFE-57E6400434F2}" destId="{364385E8-0940-403B-9A34-F458B3BE4F30}" srcOrd="4" destOrd="0" presId="urn:microsoft.com/office/officeart/2008/layout/LinedList"/>
    <dgm:cxn modelId="{F0BBB66E-38FB-4D49-9DEC-7749F8ED399F}" type="presParOf" srcId="{FC1771E8-0DF2-4CB9-BFFE-57E6400434F2}" destId="{A31C6542-14A3-4DC0-B869-0D4118815620}" srcOrd="5" destOrd="0" presId="urn:microsoft.com/office/officeart/2008/layout/LinedList"/>
    <dgm:cxn modelId="{D17737F4-06CA-47CF-8D0D-F3F9FA2312AD}" type="presParOf" srcId="{A31C6542-14A3-4DC0-B869-0D4118815620}" destId="{7279B462-24D9-445A-B8B9-53F7611C5BE4}" srcOrd="0" destOrd="0" presId="urn:microsoft.com/office/officeart/2008/layout/LinedList"/>
    <dgm:cxn modelId="{4F0DB250-855E-43E1-A8CD-62A462E9DC13}" type="presParOf" srcId="{A31C6542-14A3-4DC0-B869-0D4118815620}" destId="{4314AD99-AD1A-490D-A3BE-C027902AD40D}" srcOrd="1" destOrd="0" presId="urn:microsoft.com/office/officeart/2008/layout/LinedList"/>
    <dgm:cxn modelId="{DF83F3ED-6675-4D2B-AA21-B9B50F41E8CD}" type="presParOf" srcId="{FC1771E8-0DF2-4CB9-BFFE-57E6400434F2}" destId="{24CC3F2A-3AD6-4831-A6D1-9F3301E3212C}" srcOrd="6" destOrd="0" presId="urn:microsoft.com/office/officeart/2008/layout/LinedList"/>
    <dgm:cxn modelId="{2DAF83F1-B0B1-4D09-9A9F-3033604071A1}" type="presParOf" srcId="{FC1771E8-0DF2-4CB9-BFFE-57E6400434F2}" destId="{2EFAF851-450E-4CD7-A71F-A9DC6D0CC444}" srcOrd="7" destOrd="0" presId="urn:microsoft.com/office/officeart/2008/layout/LinedList"/>
    <dgm:cxn modelId="{6F4E7784-AB08-407A-A40B-A1F5D25FD51F}" type="presParOf" srcId="{2EFAF851-450E-4CD7-A71F-A9DC6D0CC444}" destId="{1CBB2457-DD19-426E-9B9F-B92B0E7E523E}" srcOrd="0" destOrd="0" presId="urn:microsoft.com/office/officeart/2008/layout/LinedList"/>
    <dgm:cxn modelId="{D54093E9-AB29-45AC-9E5B-BF39435A250F}" type="presParOf" srcId="{2EFAF851-450E-4CD7-A71F-A9DC6D0CC444}" destId="{FC2E2162-CD65-41B3-92A7-0918015FA022}"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A32B62E-B6FA-4381-A7CF-40E39D250CB0}" type="doc">
      <dgm:prSet loTypeId="urn:microsoft.com/office/officeart/2008/layout/LinedList" loCatId="list" qsTypeId="urn:microsoft.com/office/officeart/2005/8/quickstyle/simple4#163" qsCatId="simple" csTypeId="urn:microsoft.com/office/officeart/2005/8/colors/colorful2#113" csCatId="colorful"/>
      <dgm:spPr/>
      <dgm:t>
        <a:bodyPr/>
        <a:lstStyle/>
        <a:p>
          <a:endParaRPr lang="en-US"/>
        </a:p>
      </dgm:t>
    </dgm:pt>
    <dgm:pt modelId="{3E639D6C-963D-46FE-99F9-C8AA3354060F}">
      <dgm:prSet/>
      <dgm:spPr/>
      <dgm:t>
        <a:bodyPr/>
        <a:lstStyle/>
        <a:p>
          <a:r>
            <a:rPr lang="en-US"/>
            <a:t>-We all have biases and prejudices, some instilled from childhood, such as “mental health counseling is for the weak” or “we don’t let people know we do not have it together.”</a:t>
          </a:r>
        </a:p>
      </dgm:t>
    </dgm:pt>
    <dgm:pt modelId="{538CB18D-0E47-45CB-BF94-D10B0CBE7CD6}" type="parTrans" cxnId="{E4C40ED3-98A3-4AB7-B622-930FCC4620CC}">
      <dgm:prSet/>
      <dgm:spPr/>
      <dgm:t>
        <a:bodyPr/>
        <a:lstStyle/>
        <a:p>
          <a:endParaRPr lang="en-US"/>
        </a:p>
      </dgm:t>
    </dgm:pt>
    <dgm:pt modelId="{78694044-8FCB-41BD-9B97-E526FDB00064}" type="sibTrans" cxnId="{E4C40ED3-98A3-4AB7-B622-930FCC4620CC}">
      <dgm:prSet/>
      <dgm:spPr/>
      <dgm:t>
        <a:bodyPr/>
        <a:lstStyle/>
        <a:p>
          <a:endParaRPr lang="en-US"/>
        </a:p>
      </dgm:t>
    </dgm:pt>
    <dgm:pt modelId="{8C04618D-4ACA-4370-BAF5-9A4F622924C2}">
      <dgm:prSet/>
      <dgm:spPr/>
      <dgm:t>
        <a:bodyPr/>
        <a:lstStyle/>
        <a:p>
          <a:r>
            <a:rPr lang="en-US"/>
            <a:t>-There is also a lot of ignorance and unfounded fear associated with asking for help.  In the recovery world, they call this </a:t>
          </a:r>
          <a:r>
            <a:rPr lang="en-US" b="1"/>
            <a:t>contempt prior to investigation</a:t>
          </a:r>
          <a:r>
            <a:rPr lang="en-US"/>
            <a:t>.</a:t>
          </a:r>
        </a:p>
      </dgm:t>
    </dgm:pt>
    <dgm:pt modelId="{58373928-9672-4ABE-A045-57BD2E385068}" type="parTrans" cxnId="{A5734748-FBE7-4C51-8B87-7CDE82A9DD1F}">
      <dgm:prSet/>
      <dgm:spPr/>
      <dgm:t>
        <a:bodyPr/>
        <a:lstStyle/>
        <a:p>
          <a:endParaRPr lang="en-US"/>
        </a:p>
      </dgm:t>
    </dgm:pt>
    <dgm:pt modelId="{BFB9EDA2-1E41-41FA-900A-13D4EEE65063}" type="sibTrans" cxnId="{A5734748-FBE7-4C51-8B87-7CDE82A9DD1F}">
      <dgm:prSet/>
      <dgm:spPr/>
      <dgm:t>
        <a:bodyPr/>
        <a:lstStyle/>
        <a:p>
          <a:endParaRPr lang="en-US"/>
        </a:p>
      </dgm:t>
    </dgm:pt>
    <dgm:pt modelId="{A6BE5354-4929-4043-AA72-564499BED0A6}">
      <dgm:prSet/>
      <dgm:spPr/>
      <dgm:t>
        <a:bodyPr/>
        <a:lstStyle/>
        <a:p>
          <a:r>
            <a:rPr lang="en-US"/>
            <a:t>-But true competence and diligence is asking for help when needed!</a:t>
          </a:r>
        </a:p>
      </dgm:t>
    </dgm:pt>
    <dgm:pt modelId="{F1CBB2E9-E47C-4A97-8655-4B6D6A929FCB}" type="parTrans" cxnId="{7C627638-6EA9-4E47-BB1F-D508C6A6936C}">
      <dgm:prSet/>
      <dgm:spPr/>
      <dgm:t>
        <a:bodyPr/>
        <a:lstStyle/>
        <a:p>
          <a:endParaRPr lang="en-US"/>
        </a:p>
      </dgm:t>
    </dgm:pt>
    <dgm:pt modelId="{07C722FD-F3CE-44A4-8C04-1FBD6C818FA7}" type="sibTrans" cxnId="{7C627638-6EA9-4E47-BB1F-D508C6A6936C}">
      <dgm:prSet/>
      <dgm:spPr/>
      <dgm:t>
        <a:bodyPr/>
        <a:lstStyle/>
        <a:p>
          <a:endParaRPr lang="en-US"/>
        </a:p>
      </dgm:t>
    </dgm:pt>
    <dgm:pt modelId="{65320501-9F64-4183-BC9E-F9F3A09DFE68}" type="pres">
      <dgm:prSet presAssocID="{1A32B62E-B6FA-4381-A7CF-40E39D250CB0}" presName="vert0" presStyleCnt="0">
        <dgm:presLayoutVars>
          <dgm:dir/>
          <dgm:animOne val="branch"/>
          <dgm:animLvl val="lvl"/>
        </dgm:presLayoutVars>
      </dgm:prSet>
      <dgm:spPr/>
    </dgm:pt>
    <dgm:pt modelId="{CC96B618-0CAC-49DA-874A-46ED9AFCE832}" type="pres">
      <dgm:prSet presAssocID="{3E639D6C-963D-46FE-99F9-C8AA3354060F}" presName="thickLine" presStyleLbl="alignNode1" presStyleIdx="0" presStyleCnt="3"/>
      <dgm:spPr/>
    </dgm:pt>
    <dgm:pt modelId="{4E73BE85-3074-4E27-963B-44D7EB16FBC5}" type="pres">
      <dgm:prSet presAssocID="{3E639D6C-963D-46FE-99F9-C8AA3354060F}" presName="horz1" presStyleCnt="0"/>
      <dgm:spPr/>
    </dgm:pt>
    <dgm:pt modelId="{DAF46854-F46D-494B-8AB6-793A05809E3F}" type="pres">
      <dgm:prSet presAssocID="{3E639D6C-963D-46FE-99F9-C8AA3354060F}" presName="tx1" presStyleLbl="revTx" presStyleIdx="0" presStyleCnt="3"/>
      <dgm:spPr/>
    </dgm:pt>
    <dgm:pt modelId="{F23F3507-84A4-4E0B-BA41-F0A9265AE7E4}" type="pres">
      <dgm:prSet presAssocID="{3E639D6C-963D-46FE-99F9-C8AA3354060F}" presName="vert1" presStyleCnt="0"/>
      <dgm:spPr/>
    </dgm:pt>
    <dgm:pt modelId="{A722A72D-E9A6-40EC-9223-2E88E759D1CF}" type="pres">
      <dgm:prSet presAssocID="{8C04618D-4ACA-4370-BAF5-9A4F622924C2}" presName="thickLine" presStyleLbl="alignNode1" presStyleIdx="1" presStyleCnt="3"/>
      <dgm:spPr/>
    </dgm:pt>
    <dgm:pt modelId="{48C32765-5DEF-472E-A8FB-913D9C790261}" type="pres">
      <dgm:prSet presAssocID="{8C04618D-4ACA-4370-BAF5-9A4F622924C2}" presName="horz1" presStyleCnt="0"/>
      <dgm:spPr/>
    </dgm:pt>
    <dgm:pt modelId="{435721E1-4502-449D-BC7D-17735DF738FB}" type="pres">
      <dgm:prSet presAssocID="{8C04618D-4ACA-4370-BAF5-9A4F622924C2}" presName="tx1" presStyleLbl="revTx" presStyleIdx="1" presStyleCnt="3"/>
      <dgm:spPr/>
    </dgm:pt>
    <dgm:pt modelId="{B9EA08AC-7C0D-479D-B202-A590734748CB}" type="pres">
      <dgm:prSet presAssocID="{8C04618D-4ACA-4370-BAF5-9A4F622924C2}" presName="vert1" presStyleCnt="0"/>
      <dgm:spPr/>
    </dgm:pt>
    <dgm:pt modelId="{F6D43F27-4D5D-4953-B772-34C76D85529B}" type="pres">
      <dgm:prSet presAssocID="{A6BE5354-4929-4043-AA72-564499BED0A6}" presName="thickLine" presStyleLbl="alignNode1" presStyleIdx="2" presStyleCnt="3"/>
      <dgm:spPr/>
    </dgm:pt>
    <dgm:pt modelId="{64D20E19-6056-4B0A-A7B3-38EF58C7075B}" type="pres">
      <dgm:prSet presAssocID="{A6BE5354-4929-4043-AA72-564499BED0A6}" presName="horz1" presStyleCnt="0"/>
      <dgm:spPr/>
    </dgm:pt>
    <dgm:pt modelId="{A7521CCA-49FD-4BC5-B0E2-D685B975256C}" type="pres">
      <dgm:prSet presAssocID="{A6BE5354-4929-4043-AA72-564499BED0A6}" presName="tx1" presStyleLbl="revTx" presStyleIdx="2" presStyleCnt="3"/>
      <dgm:spPr/>
    </dgm:pt>
    <dgm:pt modelId="{A4280FB5-028A-4DF0-8A07-F4EA22514B6A}" type="pres">
      <dgm:prSet presAssocID="{A6BE5354-4929-4043-AA72-564499BED0A6}" presName="vert1" presStyleCnt="0"/>
      <dgm:spPr/>
    </dgm:pt>
  </dgm:ptLst>
  <dgm:cxnLst>
    <dgm:cxn modelId="{FDF53738-5A26-435D-AE22-0A0381A5643F}" type="presOf" srcId="{1A32B62E-B6FA-4381-A7CF-40E39D250CB0}" destId="{65320501-9F64-4183-BC9E-F9F3A09DFE68}" srcOrd="0" destOrd="0" presId="urn:microsoft.com/office/officeart/2008/layout/LinedList"/>
    <dgm:cxn modelId="{7C627638-6EA9-4E47-BB1F-D508C6A6936C}" srcId="{1A32B62E-B6FA-4381-A7CF-40E39D250CB0}" destId="{A6BE5354-4929-4043-AA72-564499BED0A6}" srcOrd="2" destOrd="0" parTransId="{F1CBB2E9-E47C-4A97-8655-4B6D6A929FCB}" sibTransId="{07C722FD-F3CE-44A4-8C04-1FBD6C818FA7}"/>
    <dgm:cxn modelId="{A5734748-FBE7-4C51-8B87-7CDE82A9DD1F}" srcId="{1A32B62E-B6FA-4381-A7CF-40E39D250CB0}" destId="{8C04618D-4ACA-4370-BAF5-9A4F622924C2}" srcOrd="1" destOrd="0" parTransId="{58373928-9672-4ABE-A045-57BD2E385068}" sibTransId="{BFB9EDA2-1E41-41FA-900A-13D4EEE65063}"/>
    <dgm:cxn modelId="{6016BF51-A037-4460-A23D-5034B4417DED}" type="presOf" srcId="{A6BE5354-4929-4043-AA72-564499BED0A6}" destId="{A7521CCA-49FD-4BC5-B0E2-D685B975256C}" srcOrd="0" destOrd="0" presId="urn:microsoft.com/office/officeart/2008/layout/LinedList"/>
    <dgm:cxn modelId="{EC77116B-85C7-441B-894A-13D4C6CA1281}" type="presOf" srcId="{8C04618D-4ACA-4370-BAF5-9A4F622924C2}" destId="{435721E1-4502-449D-BC7D-17735DF738FB}" srcOrd="0" destOrd="0" presId="urn:microsoft.com/office/officeart/2008/layout/LinedList"/>
    <dgm:cxn modelId="{FD8B78A6-9931-4701-885F-CFF79EDAF07D}" type="presOf" srcId="{3E639D6C-963D-46FE-99F9-C8AA3354060F}" destId="{DAF46854-F46D-494B-8AB6-793A05809E3F}" srcOrd="0" destOrd="0" presId="urn:microsoft.com/office/officeart/2008/layout/LinedList"/>
    <dgm:cxn modelId="{E4C40ED3-98A3-4AB7-B622-930FCC4620CC}" srcId="{1A32B62E-B6FA-4381-A7CF-40E39D250CB0}" destId="{3E639D6C-963D-46FE-99F9-C8AA3354060F}" srcOrd="0" destOrd="0" parTransId="{538CB18D-0E47-45CB-BF94-D10B0CBE7CD6}" sibTransId="{78694044-8FCB-41BD-9B97-E526FDB00064}"/>
    <dgm:cxn modelId="{63C1FE46-18C4-4426-9AAF-0A32563BB992}" type="presParOf" srcId="{65320501-9F64-4183-BC9E-F9F3A09DFE68}" destId="{CC96B618-0CAC-49DA-874A-46ED9AFCE832}" srcOrd="0" destOrd="0" presId="urn:microsoft.com/office/officeart/2008/layout/LinedList"/>
    <dgm:cxn modelId="{FA8B98EE-A0E9-4C7E-A760-13FEBC84A3D1}" type="presParOf" srcId="{65320501-9F64-4183-BC9E-F9F3A09DFE68}" destId="{4E73BE85-3074-4E27-963B-44D7EB16FBC5}" srcOrd="1" destOrd="0" presId="urn:microsoft.com/office/officeart/2008/layout/LinedList"/>
    <dgm:cxn modelId="{1F06AED8-BD04-4ADF-953C-C70D3F95824F}" type="presParOf" srcId="{4E73BE85-3074-4E27-963B-44D7EB16FBC5}" destId="{DAF46854-F46D-494B-8AB6-793A05809E3F}" srcOrd="0" destOrd="0" presId="urn:microsoft.com/office/officeart/2008/layout/LinedList"/>
    <dgm:cxn modelId="{949A8BF3-CA27-4C24-BDE1-42E312E941BB}" type="presParOf" srcId="{4E73BE85-3074-4E27-963B-44D7EB16FBC5}" destId="{F23F3507-84A4-4E0B-BA41-F0A9265AE7E4}" srcOrd="1" destOrd="0" presId="urn:microsoft.com/office/officeart/2008/layout/LinedList"/>
    <dgm:cxn modelId="{B74C9511-6983-457F-9DA1-0BDFAB7551DD}" type="presParOf" srcId="{65320501-9F64-4183-BC9E-F9F3A09DFE68}" destId="{A722A72D-E9A6-40EC-9223-2E88E759D1CF}" srcOrd="2" destOrd="0" presId="urn:microsoft.com/office/officeart/2008/layout/LinedList"/>
    <dgm:cxn modelId="{090327C9-A327-48CE-A2F9-180233516482}" type="presParOf" srcId="{65320501-9F64-4183-BC9E-F9F3A09DFE68}" destId="{48C32765-5DEF-472E-A8FB-913D9C790261}" srcOrd="3" destOrd="0" presId="urn:microsoft.com/office/officeart/2008/layout/LinedList"/>
    <dgm:cxn modelId="{67ED06D5-8AE1-4006-A8F9-CF26B6515790}" type="presParOf" srcId="{48C32765-5DEF-472E-A8FB-913D9C790261}" destId="{435721E1-4502-449D-BC7D-17735DF738FB}" srcOrd="0" destOrd="0" presId="urn:microsoft.com/office/officeart/2008/layout/LinedList"/>
    <dgm:cxn modelId="{C997B110-3795-4230-A759-EE6F2A2A36C4}" type="presParOf" srcId="{48C32765-5DEF-472E-A8FB-913D9C790261}" destId="{B9EA08AC-7C0D-479D-B202-A590734748CB}" srcOrd="1" destOrd="0" presId="urn:microsoft.com/office/officeart/2008/layout/LinedList"/>
    <dgm:cxn modelId="{AB2F3FA7-26BA-4A0C-B9E9-341DBA66EEAA}" type="presParOf" srcId="{65320501-9F64-4183-BC9E-F9F3A09DFE68}" destId="{F6D43F27-4D5D-4953-B772-34C76D85529B}" srcOrd="4" destOrd="0" presId="urn:microsoft.com/office/officeart/2008/layout/LinedList"/>
    <dgm:cxn modelId="{3A4F7280-F7A2-4A07-80E8-2EAA8339AA6B}" type="presParOf" srcId="{65320501-9F64-4183-BC9E-F9F3A09DFE68}" destId="{64D20E19-6056-4B0A-A7B3-38EF58C7075B}" srcOrd="5" destOrd="0" presId="urn:microsoft.com/office/officeart/2008/layout/LinedList"/>
    <dgm:cxn modelId="{1BF51B29-17B1-432C-B434-91BC814FD0D4}" type="presParOf" srcId="{64D20E19-6056-4B0A-A7B3-38EF58C7075B}" destId="{A7521CCA-49FD-4BC5-B0E2-D685B975256C}" srcOrd="0" destOrd="0" presId="urn:microsoft.com/office/officeart/2008/layout/LinedList"/>
    <dgm:cxn modelId="{3DD5C21B-275A-49BC-BF5D-D319FBE23BC4}" type="presParOf" srcId="{64D20E19-6056-4B0A-A7B3-38EF58C7075B}" destId="{A4280FB5-028A-4DF0-8A07-F4EA22514B6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233566F-B178-4E79-87D4-C0992BC3BD6E}" type="doc">
      <dgm:prSet loTypeId="urn:microsoft.com/office/officeart/2008/layout/LinedList" loCatId="list" qsTypeId="urn:microsoft.com/office/officeart/2005/8/quickstyle/simple4#130" qsCatId="simple" csTypeId="urn:microsoft.com/office/officeart/2005/8/colors/accent0_3#32" csCatId="mainScheme"/>
      <dgm:spPr/>
      <dgm:t>
        <a:bodyPr/>
        <a:lstStyle/>
        <a:p>
          <a:endParaRPr lang="en-US"/>
        </a:p>
      </dgm:t>
    </dgm:pt>
    <dgm:pt modelId="{D8ED974E-35B5-48FD-9770-E133DCB598BA}">
      <dgm:prSet/>
      <dgm:spPr/>
      <dgm:t>
        <a:bodyPr/>
        <a:lstStyle/>
        <a:p>
          <a:r>
            <a:rPr lang="en-US" dirty="0"/>
            <a:t>Counseling (the Alabama State Bar will provide resources!)</a:t>
          </a:r>
        </a:p>
      </dgm:t>
    </dgm:pt>
    <dgm:pt modelId="{AF28BB4E-6768-4685-9DE7-56CC0F81B35A}" type="parTrans" cxnId="{6C10F59F-6EE1-466C-A23B-09B3B7239A6C}">
      <dgm:prSet/>
      <dgm:spPr/>
      <dgm:t>
        <a:bodyPr/>
        <a:lstStyle/>
        <a:p>
          <a:endParaRPr lang="en-US"/>
        </a:p>
      </dgm:t>
    </dgm:pt>
    <dgm:pt modelId="{2401DC32-5C9E-4193-BFE1-A497713FD174}" type="sibTrans" cxnId="{6C10F59F-6EE1-466C-A23B-09B3B7239A6C}">
      <dgm:prSet/>
      <dgm:spPr/>
      <dgm:t>
        <a:bodyPr/>
        <a:lstStyle/>
        <a:p>
          <a:endParaRPr lang="en-US"/>
        </a:p>
      </dgm:t>
    </dgm:pt>
    <dgm:pt modelId="{B0678FF7-10BD-40CC-99FE-6B2673041EB3}">
      <dgm:prSet/>
      <dgm:spPr/>
      <dgm:t>
        <a:bodyPr/>
        <a:lstStyle/>
        <a:p>
          <a:r>
            <a:rPr lang="en-US" dirty="0"/>
            <a:t>Law Practice Management Program https://www.alabar.org/programs/lawpracticemanagement/)  </a:t>
          </a:r>
        </a:p>
      </dgm:t>
    </dgm:pt>
    <dgm:pt modelId="{F92A3F6B-B8C4-4B1A-8D19-2186D61F9165}" type="parTrans" cxnId="{67C9093D-503E-4B87-BF6F-CB6C94880D94}">
      <dgm:prSet/>
      <dgm:spPr/>
      <dgm:t>
        <a:bodyPr/>
        <a:lstStyle/>
        <a:p>
          <a:endParaRPr lang="en-US"/>
        </a:p>
      </dgm:t>
    </dgm:pt>
    <dgm:pt modelId="{8BF76BB8-79BD-4948-9837-1DFD8F7409FF}" type="sibTrans" cxnId="{67C9093D-503E-4B87-BF6F-CB6C94880D94}">
      <dgm:prSet/>
      <dgm:spPr/>
      <dgm:t>
        <a:bodyPr/>
        <a:lstStyle/>
        <a:p>
          <a:endParaRPr lang="en-US"/>
        </a:p>
      </dgm:t>
    </dgm:pt>
    <dgm:pt modelId="{E093E00E-503B-4E7E-A65A-84A2FA546059}">
      <dgm:prSet/>
      <dgm:spPr/>
      <dgm:t>
        <a:bodyPr/>
        <a:lstStyle/>
        <a:p>
          <a:r>
            <a:rPr lang="en-US" dirty="0"/>
            <a:t>Apps (Headspace, Insight Timer) </a:t>
          </a:r>
        </a:p>
      </dgm:t>
    </dgm:pt>
    <dgm:pt modelId="{B59F756C-DBC6-4471-889D-934117C9785B}" type="parTrans" cxnId="{2E9B7BDA-766D-4AF4-82B8-1C523913E030}">
      <dgm:prSet/>
      <dgm:spPr/>
      <dgm:t>
        <a:bodyPr/>
        <a:lstStyle/>
        <a:p>
          <a:endParaRPr lang="en-US"/>
        </a:p>
      </dgm:t>
    </dgm:pt>
    <dgm:pt modelId="{000A78C3-1E94-49AC-BD2B-0FB5A9578CDC}" type="sibTrans" cxnId="{2E9B7BDA-766D-4AF4-82B8-1C523913E030}">
      <dgm:prSet/>
      <dgm:spPr/>
      <dgm:t>
        <a:bodyPr/>
        <a:lstStyle/>
        <a:p>
          <a:endParaRPr lang="en-US"/>
        </a:p>
      </dgm:t>
    </dgm:pt>
    <dgm:pt modelId="{083D84AF-9C78-416A-8E0C-3994A94466F2}">
      <dgm:prSet/>
      <dgm:spPr/>
      <dgm:t>
        <a:bodyPr/>
        <a:lstStyle/>
        <a:p>
          <a:r>
            <a:rPr lang="en-US" dirty="0"/>
            <a:t>12 Step Recovery Programs</a:t>
          </a:r>
        </a:p>
      </dgm:t>
    </dgm:pt>
    <dgm:pt modelId="{09D1D78E-6D81-4181-99F1-0E3A1A0C15E1}" type="parTrans" cxnId="{0AA76C56-07CE-45D2-BC97-6D77AD0AE0DA}">
      <dgm:prSet/>
      <dgm:spPr/>
      <dgm:t>
        <a:bodyPr/>
        <a:lstStyle/>
        <a:p>
          <a:endParaRPr lang="en-US"/>
        </a:p>
      </dgm:t>
    </dgm:pt>
    <dgm:pt modelId="{FDA3E265-E018-44F4-90E1-5CA359DCD7F7}" type="sibTrans" cxnId="{0AA76C56-07CE-45D2-BC97-6D77AD0AE0DA}">
      <dgm:prSet/>
      <dgm:spPr/>
      <dgm:t>
        <a:bodyPr/>
        <a:lstStyle/>
        <a:p>
          <a:endParaRPr lang="en-US"/>
        </a:p>
      </dgm:t>
    </dgm:pt>
    <dgm:pt modelId="{ECF812CE-3ED3-4796-AC87-615D734B948F}">
      <dgm:prSet/>
      <dgm:spPr/>
      <dgm:t>
        <a:bodyPr/>
        <a:lstStyle/>
        <a:p>
          <a:r>
            <a:rPr lang="en-US" dirty="0"/>
            <a:t>Alanon </a:t>
          </a:r>
        </a:p>
      </dgm:t>
    </dgm:pt>
    <dgm:pt modelId="{C43FF056-9ABF-4AE9-8746-C985D48BBE20}" type="parTrans" cxnId="{7524F4EE-49B3-4723-AC8D-BB2519071DE7}">
      <dgm:prSet/>
      <dgm:spPr/>
      <dgm:t>
        <a:bodyPr/>
        <a:lstStyle/>
        <a:p>
          <a:endParaRPr lang="en-US"/>
        </a:p>
      </dgm:t>
    </dgm:pt>
    <dgm:pt modelId="{FC6C2819-6252-43E9-8639-72FCE3F3BA85}" type="sibTrans" cxnId="{7524F4EE-49B3-4723-AC8D-BB2519071DE7}">
      <dgm:prSet/>
      <dgm:spPr/>
      <dgm:t>
        <a:bodyPr/>
        <a:lstStyle/>
        <a:p>
          <a:endParaRPr lang="en-US"/>
        </a:p>
      </dgm:t>
    </dgm:pt>
    <dgm:pt modelId="{6CE4AA36-A4C9-4EDA-8C47-0650AE890C1A}">
      <dgm:prSet/>
      <dgm:spPr/>
      <dgm:t>
        <a:bodyPr/>
        <a:lstStyle/>
        <a:p>
          <a:r>
            <a:rPr lang="en-US" dirty="0"/>
            <a:t>Church and Spiritual Centers </a:t>
          </a:r>
        </a:p>
      </dgm:t>
    </dgm:pt>
    <dgm:pt modelId="{9BC71940-86FC-482E-880E-078FB6520A39}" type="parTrans" cxnId="{CF2E759B-1FF3-42B4-B86B-52FB07B167F1}">
      <dgm:prSet/>
      <dgm:spPr/>
      <dgm:t>
        <a:bodyPr/>
        <a:lstStyle/>
        <a:p>
          <a:endParaRPr lang="en-US"/>
        </a:p>
      </dgm:t>
    </dgm:pt>
    <dgm:pt modelId="{5B917A81-890C-45C8-AACE-BC312CDC8394}" type="sibTrans" cxnId="{CF2E759B-1FF3-42B4-B86B-52FB07B167F1}">
      <dgm:prSet/>
      <dgm:spPr/>
      <dgm:t>
        <a:bodyPr/>
        <a:lstStyle/>
        <a:p>
          <a:endParaRPr lang="en-US"/>
        </a:p>
      </dgm:t>
    </dgm:pt>
    <dgm:pt modelId="{F2AC7621-11B1-4555-AE77-5A3369AA1AB0}" type="pres">
      <dgm:prSet presAssocID="{5233566F-B178-4E79-87D4-C0992BC3BD6E}" presName="vert0" presStyleCnt="0">
        <dgm:presLayoutVars>
          <dgm:dir/>
          <dgm:animOne val="branch"/>
          <dgm:animLvl val="lvl"/>
        </dgm:presLayoutVars>
      </dgm:prSet>
      <dgm:spPr/>
    </dgm:pt>
    <dgm:pt modelId="{C0131014-5282-43BF-B102-044F47C9477B}" type="pres">
      <dgm:prSet presAssocID="{D8ED974E-35B5-48FD-9770-E133DCB598BA}" presName="thickLine" presStyleLbl="alignNode1" presStyleIdx="0" presStyleCnt="6"/>
      <dgm:spPr/>
    </dgm:pt>
    <dgm:pt modelId="{718BC6A1-E15A-4F92-86AC-984D092B9FCF}" type="pres">
      <dgm:prSet presAssocID="{D8ED974E-35B5-48FD-9770-E133DCB598BA}" presName="horz1" presStyleCnt="0"/>
      <dgm:spPr/>
    </dgm:pt>
    <dgm:pt modelId="{1801DE4D-B6C7-47B5-99BD-0104E63BB807}" type="pres">
      <dgm:prSet presAssocID="{D8ED974E-35B5-48FD-9770-E133DCB598BA}" presName="tx1" presStyleLbl="revTx" presStyleIdx="0" presStyleCnt="6"/>
      <dgm:spPr/>
    </dgm:pt>
    <dgm:pt modelId="{D004D5AF-32D7-4478-8AF3-552BCA967E12}" type="pres">
      <dgm:prSet presAssocID="{D8ED974E-35B5-48FD-9770-E133DCB598BA}" presName="vert1" presStyleCnt="0"/>
      <dgm:spPr/>
    </dgm:pt>
    <dgm:pt modelId="{0EDDC47F-9255-4D9E-9B79-782D41D3D669}" type="pres">
      <dgm:prSet presAssocID="{B0678FF7-10BD-40CC-99FE-6B2673041EB3}" presName="thickLine" presStyleLbl="alignNode1" presStyleIdx="1" presStyleCnt="6"/>
      <dgm:spPr/>
    </dgm:pt>
    <dgm:pt modelId="{C6FDECF5-9318-4E92-8E13-D1E389B4657C}" type="pres">
      <dgm:prSet presAssocID="{B0678FF7-10BD-40CC-99FE-6B2673041EB3}" presName="horz1" presStyleCnt="0"/>
      <dgm:spPr/>
    </dgm:pt>
    <dgm:pt modelId="{FCF2123F-4B1A-4544-A50B-62A0F90D0B59}" type="pres">
      <dgm:prSet presAssocID="{B0678FF7-10BD-40CC-99FE-6B2673041EB3}" presName="tx1" presStyleLbl="revTx" presStyleIdx="1" presStyleCnt="6"/>
      <dgm:spPr/>
    </dgm:pt>
    <dgm:pt modelId="{DEB82CE9-E0E3-4798-BD93-57782090ECCD}" type="pres">
      <dgm:prSet presAssocID="{B0678FF7-10BD-40CC-99FE-6B2673041EB3}" presName="vert1" presStyleCnt="0"/>
      <dgm:spPr/>
    </dgm:pt>
    <dgm:pt modelId="{C8AB4B9D-C049-47AC-9124-2FB55E5548A5}" type="pres">
      <dgm:prSet presAssocID="{E093E00E-503B-4E7E-A65A-84A2FA546059}" presName="thickLine" presStyleLbl="alignNode1" presStyleIdx="2" presStyleCnt="6"/>
      <dgm:spPr/>
    </dgm:pt>
    <dgm:pt modelId="{0A2C9440-3EFF-43E4-829D-57F6C8EE281E}" type="pres">
      <dgm:prSet presAssocID="{E093E00E-503B-4E7E-A65A-84A2FA546059}" presName="horz1" presStyleCnt="0"/>
      <dgm:spPr/>
    </dgm:pt>
    <dgm:pt modelId="{FD4BFB76-AFA2-4ECF-8414-362FD5AE1B9B}" type="pres">
      <dgm:prSet presAssocID="{E093E00E-503B-4E7E-A65A-84A2FA546059}" presName="tx1" presStyleLbl="revTx" presStyleIdx="2" presStyleCnt="6"/>
      <dgm:spPr/>
    </dgm:pt>
    <dgm:pt modelId="{611B18B6-3260-44DD-9844-1001DAA6F2D1}" type="pres">
      <dgm:prSet presAssocID="{E093E00E-503B-4E7E-A65A-84A2FA546059}" presName="vert1" presStyleCnt="0"/>
      <dgm:spPr/>
    </dgm:pt>
    <dgm:pt modelId="{99026B4B-7C40-403E-BA5E-F7C312D0A7BF}" type="pres">
      <dgm:prSet presAssocID="{083D84AF-9C78-416A-8E0C-3994A94466F2}" presName="thickLine" presStyleLbl="alignNode1" presStyleIdx="3" presStyleCnt="6"/>
      <dgm:spPr/>
    </dgm:pt>
    <dgm:pt modelId="{5F5F7D4D-C81C-4BCD-BC89-208DE9E7910D}" type="pres">
      <dgm:prSet presAssocID="{083D84AF-9C78-416A-8E0C-3994A94466F2}" presName="horz1" presStyleCnt="0"/>
      <dgm:spPr/>
    </dgm:pt>
    <dgm:pt modelId="{067E2892-4273-465B-831C-C1E964533DCD}" type="pres">
      <dgm:prSet presAssocID="{083D84AF-9C78-416A-8E0C-3994A94466F2}" presName="tx1" presStyleLbl="revTx" presStyleIdx="3" presStyleCnt="6"/>
      <dgm:spPr/>
    </dgm:pt>
    <dgm:pt modelId="{8BD0A657-8CFE-4F15-897D-2B7ECC1FDAD6}" type="pres">
      <dgm:prSet presAssocID="{083D84AF-9C78-416A-8E0C-3994A94466F2}" presName="vert1" presStyleCnt="0"/>
      <dgm:spPr/>
    </dgm:pt>
    <dgm:pt modelId="{A2F3367B-FE98-4493-B340-D9E5D8EC3773}" type="pres">
      <dgm:prSet presAssocID="{ECF812CE-3ED3-4796-AC87-615D734B948F}" presName="thickLine" presStyleLbl="alignNode1" presStyleIdx="4" presStyleCnt="6"/>
      <dgm:spPr/>
    </dgm:pt>
    <dgm:pt modelId="{F32864CD-BE4A-47CD-96AE-189DF0539B6E}" type="pres">
      <dgm:prSet presAssocID="{ECF812CE-3ED3-4796-AC87-615D734B948F}" presName="horz1" presStyleCnt="0"/>
      <dgm:spPr/>
    </dgm:pt>
    <dgm:pt modelId="{46391C93-65D7-4F98-9F7C-A07312CEFA26}" type="pres">
      <dgm:prSet presAssocID="{ECF812CE-3ED3-4796-AC87-615D734B948F}" presName="tx1" presStyleLbl="revTx" presStyleIdx="4" presStyleCnt="6"/>
      <dgm:spPr/>
    </dgm:pt>
    <dgm:pt modelId="{55A4A105-0AFF-4B19-9739-12516B61DC75}" type="pres">
      <dgm:prSet presAssocID="{ECF812CE-3ED3-4796-AC87-615D734B948F}" presName="vert1" presStyleCnt="0"/>
      <dgm:spPr/>
    </dgm:pt>
    <dgm:pt modelId="{9E75EDFE-155C-4FE5-A42C-3A616BA16E56}" type="pres">
      <dgm:prSet presAssocID="{6CE4AA36-A4C9-4EDA-8C47-0650AE890C1A}" presName="thickLine" presStyleLbl="alignNode1" presStyleIdx="5" presStyleCnt="6"/>
      <dgm:spPr/>
    </dgm:pt>
    <dgm:pt modelId="{683280B1-10F5-4C42-8A7C-A1B273249EF9}" type="pres">
      <dgm:prSet presAssocID="{6CE4AA36-A4C9-4EDA-8C47-0650AE890C1A}" presName="horz1" presStyleCnt="0"/>
      <dgm:spPr/>
    </dgm:pt>
    <dgm:pt modelId="{A4E8C8C0-04F6-42FE-82EC-12FAE8822E0B}" type="pres">
      <dgm:prSet presAssocID="{6CE4AA36-A4C9-4EDA-8C47-0650AE890C1A}" presName="tx1" presStyleLbl="revTx" presStyleIdx="5" presStyleCnt="6"/>
      <dgm:spPr/>
    </dgm:pt>
    <dgm:pt modelId="{BFB492C4-CFEF-4838-95DA-CEA6F4B4CEF2}" type="pres">
      <dgm:prSet presAssocID="{6CE4AA36-A4C9-4EDA-8C47-0650AE890C1A}" presName="vert1" presStyleCnt="0"/>
      <dgm:spPr/>
    </dgm:pt>
  </dgm:ptLst>
  <dgm:cxnLst>
    <dgm:cxn modelId="{67C9093D-503E-4B87-BF6F-CB6C94880D94}" srcId="{5233566F-B178-4E79-87D4-C0992BC3BD6E}" destId="{B0678FF7-10BD-40CC-99FE-6B2673041EB3}" srcOrd="1" destOrd="0" parTransId="{F92A3F6B-B8C4-4B1A-8D19-2186D61F9165}" sibTransId="{8BF76BB8-79BD-4948-9837-1DFD8F7409FF}"/>
    <dgm:cxn modelId="{6D1C3553-EAED-4A70-BA65-4E9ED121FBCF}" type="presOf" srcId="{D8ED974E-35B5-48FD-9770-E133DCB598BA}" destId="{1801DE4D-B6C7-47B5-99BD-0104E63BB807}" srcOrd="0" destOrd="0" presId="urn:microsoft.com/office/officeart/2008/layout/LinedList"/>
    <dgm:cxn modelId="{0AA76C56-07CE-45D2-BC97-6D77AD0AE0DA}" srcId="{5233566F-B178-4E79-87D4-C0992BC3BD6E}" destId="{083D84AF-9C78-416A-8E0C-3994A94466F2}" srcOrd="3" destOrd="0" parTransId="{09D1D78E-6D81-4181-99F1-0E3A1A0C15E1}" sibTransId="{FDA3E265-E018-44F4-90E1-5CA359DCD7F7}"/>
    <dgm:cxn modelId="{8B70775A-3BD1-4D8D-94DD-965A14CFD7B6}" type="presOf" srcId="{ECF812CE-3ED3-4796-AC87-615D734B948F}" destId="{46391C93-65D7-4F98-9F7C-A07312CEFA26}" srcOrd="0" destOrd="0" presId="urn:microsoft.com/office/officeart/2008/layout/LinedList"/>
    <dgm:cxn modelId="{C453F087-EACC-4B19-A1CF-F9C86B822FF0}" type="presOf" srcId="{083D84AF-9C78-416A-8E0C-3994A94466F2}" destId="{067E2892-4273-465B-831C-C1E964533DCD}" srcOrd="0" destOrd="0" presId="urn:microsoft.com/office/officeart/2008/layout/LinedList"/>
    <dgm:cxn modelId="{CF2E759B-1FF3-42B4-B86B-52FB07B167F1}" srcId="{5233566F-B178-4E79-87D4-C0992BC3BD6E}" destId="{6CE4AA36-A4C9-4EDA-8C47-0650AE890C1A}" srcOrd="5" destOrd="0" parTransId="{9BC71940-86FC-482E-880E-078FB6520A39}" sibTransId="{5B917A81-890C-45C8-AACE-BC312CDC8394}"/>
    <dgm:cxn modelId="{6C10F59F-6EE1-466C-A23B-09B3B7239A6C}" srcId="{5233566F-B178-4E79-87D4-C0992BC3BD6E}" destId="{D8ED974E-35B5-48FD-9770-E133DCB598BA}" srcOrd="0" destOrd="0" parTransId="{AF28BB4E-6768-4685-9DE7-56CC0F81B35A}" sibTransId="{2401DC32-5C9E-4193-BFE1-A497713FD174}"/>
    <dgm:cxn modelId="{6E07B2A4-8E01-4F47-AD08-21224B259C46}" type="presOf" srcId="{6CE4AA36-A4C9-4EDA-8C47-0650AE890C1A}" destId="{A4E8C8C0-04F6-42FE-82EC-12FAE8822E0B}" srcOrd="0" destOrd="0" presId="urn:microsoft.com/office/officeart/2008/layout/LinedList"/>
    <dgm:cxn modelId="{044ADBB4-180D-44CB-A4EB-C82F5508B217}" type="presOf" srcId="{E093E00E-503B-4E7E-A65A-84A2FA546059}" destId="{FD4BFB76-AFA2-4ECF-8414-362FD5AE1B9B}" srcOrd="0" destOrd="0" presId="urn:microsoft.com/office/officeart/2008/layout/LinedList"/>
    <dgm:cxn modelId="{889C5DC4-6F71-43D1-B7DE-4CBB7FD3C9F5}" type="presOf" srcId="{B0678FF7-10BD-40CC-99FE-6B2673041EB3}" destId="{FCF2123F-4B1A-4544-A50B-62A0F90D0B59}" srcOrd="0" destOrd="0" presId="urn:microsoft.com/office/officeart/2008/layout/LinedList"/>
    <dgm:cxn modelId="{2E9B7BDA-766D-4AF4-82B8-1C523913E030}" srcId="{5233566F-B178-4E79-87D4-C0992BC3BD6E}" destId="{E093E00E-503B-4E7E-A65A-84A2FA546059}" srcOrd="2" destOrd="0" parTransId="{B59F756C-DBC6-4471-889D-934117C9785B}" sibTransId="{000A78C3-1E94-49AC-BD2B-0FB5A9578CDC}"/>
    <dgm:cxn modelId="{9F2C9AEC-5716-46A9-9205-2B3F03969213}" type="presOf" srcId="{5233566F-B178-4E79-87D4-C0992BC3BD6E}" destId="{F2AC7621-11B1-4555-AE77-5A3369AA1AB0}" srcOrd="0" destOrd="0" presId="urn:microsoft.com/office/officeart/2008/layout/LinedList"/>
    <dgm:cxn modelId="{7524F4EE-49B3-4723-AC8D-BB2519071DE7}" srcId="{5233566F-B178-4E79-87D4-C0992BC3BD6E}" destId="{ECF812CE-3ED3-4796-AC87-615D734B948F}" srcOrd="4" destOrd="0" parTransId="{C43FF056-9ABF-4AE9-8746-C985D48BBE20}" sibTransId="{FC6C2819-6252-43E9-8639-72FCE3F3BA85}"/>
    <dgm:cxn modelId="{A33C5463-0484-47C6-A5E1-16A0902B0B79}" type="presParOf" srcId="{F2AC7621-11B1-4555-AE77-5A3369AA1AB0}" destId="{C0131014-5282-43BF-B102-044F47C9477B}" srcOrd="0" destOrd="0" presId="urn:microsoft.com/office/officeart/2008/layout/LinedList"/>
    <dgm:cxn modelId="{934E4639-6CAC-487D-AD2A-EB1D029B4962}" type="presParOf" srcId="{F2AC7621-11B1-4555-AE77-5A3369AA1AB0}" destId="{718BC6A1-E15A-4F92-86AC-984D092B9FCF}" srcOrd="1" destOrd="0" presId="urn:microsoft.com/office/officeart/2008/layout/LinedList"/>
    <dgm:cxn modelId="{2E7B4FF5-F92C-4720-946A-B91882EAA040}" type="presParOf" srcId="{718BC6A1-E15A-4F92-86AC-984D092B9FCF}" destId="{1801DE4D-B6C7-47B5-99BD-0104E63BB807}" srcOrd="0" destOrd="0" presId="urn:microsoft.com/office/officeart/2008/layout/LinedList"/>
    <dgm:cxn modelId="{694ACB0D-1518-4699-A545-C32B7C905E5B}" type="presParOf" srcId="{718BC6A1-E15A-4F92-86AC-984D092B9FCF}" destId="{D004D5AF-32D7-4478-8AF3-552BCA967E12}" srcOrd="1" destOrd="0" presId="urn:microsoft.com/office/officeart/2008/layout/LinedList"/>
    <dgm:cxn modelId="{E9992267-E428-4698-8769-D4002EB50A33}" type="presParOf" srcId="{F2AC7621-11B1-4555-AE77-5A3369AA1AB0}" destId="{0EDDC47F-9255-4D9E-9B79-782D41D3D669}" srcOrd="2" destOrd="0" presId="urn:microsoft.com/office/officeart/2008/layout/LinedList"/>
    <dgm:cxn modelId="{8906FD4D-05E0-4493-8ACF-B1FDD0D2574C}" type="presParOf" srcId="{F2AC7621-11B1-4555-AE77-5A3369AA1AB0}" destId="{C6FDECF5-9318-4E92-8E13-D1E389B4657C}" srcOrd="3" destOrd="0" presId="urn:microsoft.com/office/officeart/2008/layout/LinedList"/>
    <dgm:cxn modelId="{DD867848-E063-49B6-8CBE-1C142DB6A472}" type="presParOf" srcId="{C6FDECF5-9318-4E92-8E13-D1E389B4657C}" destId="{FCF2123F-4B1A-4544-A50B-62A0F90D0B59}" srcOrd="0" destOrd="0" presId="urn:microsoft.com/office/officeart/2008/layout/LinedList"/>
    <dgm:cxn modelId="{38D68328-D579-4F57-A82E-A197001B9F8C}" type="presParOf" srcId="{C6FDECF5-9318-4E92-8E13-D1E389B4657C}" destId="{DEB82CE9-E0E3-4798-BD93-57782090ECCD}" srcOrd="1" destOrd="0" presId="urn:microsoft.com/office/officeart/2008/layout/LinedList"/>
    <dgm:cxn modelId="{BD58936A-2D76-43A7-AECA-3A901BBD4C13}" type="presParOf" srcId="{F2AC7621-11B1-4555-AE77-5A3369AA1AB0}" destId="{C8AB4B9D-C049-47AC-9124-2FB55E5548A5}" srcOrd="4" destOrd="0" presId="urn:microsoft.com/office/officeart/2008/layout/LinedList"/>
    <dgm:cxn modelId="{B410DBA0-72A6-4BBB-A8CB-B8041D96E516}" type="presParOf" srcId="{F2AC7621-11B1-4555-AE77-5A3369AA1AB0}" destId="{0A2C9440-3EFF-43E4-829D-57F6C8EE281E}" srcOrd="5" destOrd="0" presId="urn:microsoft.com/office/officeart/2008/layout/LinedList"/>
    <dgm:cxn modelId="{FB5E9224-8334-41DE-969A-193CB2135973}" type="presParOf" srcId="{0A2C9440-3EFF-43E4-829D-57F6C8EE281E}" destId="{FD4BFB76-AFA2-4ECF-8414-362FD5AE1B9B}" srcOrd="0" destOrd="0" presId="urn:microsoft.com/office/officeart/2008/layout/LinedList"/>
    <dgm:cxn modelId="{1C44C339-7CB1-4A26-A65B-F525DB609127}" type="presParOf" srcId="{0A2C9440-3EFF-43E4-829D-57F6C8EE281E}" destId="{611B18B6-3260-44DD-9844-1001DAA6F2D1}" srcOrd="1" destOrd="0" presId="urn:microsoft.com/office/officeart/2008/layout/LinedList"/>
    <dgm:cxn modelId="{72CAEFE5-CD29-4EF4-8615-591A0966B72D}" type="presParOf" srcId="{F2AC7621-11B1-4555-AE77-5A3369AA1AB0}" destId="{99026B4B-7C40-403E-BA5E-F7C312D0A7BF}" srcOrd="6" destOrd="0" presId="urn:microsoft.com/office/officeart/2008/layout/LinedList"/>
    <dgm:cxn modelId="{48FE628F-D71B-4C55-9449-A6DC8D731D95}" type="presParOf" srcId="{F2AC7621-11B1-4555-AE77-5A3369AA1AB0}" destId="{5F5F7D4D-C81C-4BCD-BC89-208DE9E7910D}" srcOrd="7" destOrd="0" presId="urn:microsoft.com/office/officeart/2008/layout/LinedList"/>
    <dgm:cxn modelId="{8982E7E7-E68A-40BC-A231-75FC72566240}" type="presParOf" srcId="{5F5F7D4D-C81C-4BCD-BC89-208DE9E7910D}" destId="{067E2892-4273-465B-831C-C1E964533DCD}" srcOrd="0" destOrd="0" presId="urn:microsoft.com/office/officeart/2008/layout/LinedList"/>
    <dgm:cxn modelId="{3A67198E-7666-453D-A9AB-7E29FFF38269}" type="presParOf" srcId="{5F5F7D4D-C81C-4BCD-BC89-208DE9E7910D}" destId="{8BD0A657-8CFE-4F15-897D-2B7ECC1FDAD6}" srcOrd="1" destOrd="0" presId="urn:microsoft.com/office/officeart/2008/layout/LinedList"/>
    <dgm:cxn modelId="{5875DDA4-91B4-46E8-9B5D-BCAE2C108CC4}" type="presParOf" srcId="{F2AC7621-11B1-4555-AE77-5A3369AA1AB0}" destId="{A2F3367B-FE98-4493-B340-D9E5D8EC3773}" srcOrd="8" destOrd="0" presId="urn:microsoft.com/office/officeart/2008/layout/LinedList"/>
    <dgm:cxn modelId="{B361C33C-2529-46E3-A24D-3336D70DDC89}" type="presParOf" srcId="{F2AC7621-11B1-4555-AE77-5A3369AA1AB0}" destId="{F32864CD-BE4A-47CD-96AE-189DF0539B6E}" srcOrd="9" destOrd="0" presId="urn:microsoft.com/office/officeart/2008/layout/LinedList"/>
    <dgm:cxn modelId="{4C879B4D-1362-479E-B229-B7B8DA84EE5D}" type="presParOf" srcId="{F32864CD-BE4A-47CD-96AE-189DF0539B6E}" destId="{46391C93-65D7-4F98-9F7C-A07312CEFA26}" srcOrd="0" destOrd="0" presId="urn:microsoft.com/office/officeart/2008/layout/LinedList"/>
    <dgm:cxn modelId="{BA0C0D04-F959-4ADE-8EA4-B8CE327DADC5}" type="presParOf" srcId="{F32864CD-BE4A-47CD-96AE-189DF0539B6E}" destId="{55A4A105-0AFF-4B19-9739-12516B61DC75}" srcOrd="1" destOrd="0" presId="urn:microsoft.com/office/officeart/2008/layout/LinedList"/>
    <dgm:cxn modelId="{00B7374A-7E65-4345-8A17-2E305E71B0F5}" type="presParOf" srcId="{F2AC7621-11B1-4555-AE77-5A3369AA1AB0}" destId="{9E75EDFE-155C-4FE5-A42C-3A616BA16E56}" srcOrd="10" destOrd="0" presId="urn:microsoft.com/office/officeart/2008/layout/LinedList"/>
    <dgm:cxn modelId="{0C88A7DA-4A94-4D2D-8B45-B0E6F0AA0F22}" type="presParOf" srcId="{F2AC7621-11B1-4555-AE77-5A3369AA1AB0}" destId="{683280B1-10F5-4C42-8A7C-A1B273249EF9}" srcOrd="11" destOrd="0" presId="urn:microsoft.com/office/officeart/2008/layout/LinedList"/>
    <dgm:cxn modelId="{7686B5EB-F2D7-45C2-B610-569A6F28F309}" type="presParOf" srcId="{683280B1-10F5-4C42-8A7C-A1B273249EF9}" destId="{A4E8C8C0-04F6-42FE-82EC-12FAE8822E0B}" srcOrd="0" destOrd="0" presId="urn:microsoft.com/office/officeart/2008/layout/LinedList"/>
    <dgm:cxn modelId="{52A32366-3420-44DA-9B14-E7474541C6F0}" type="presParOf" srcId="{683280B1-10F5-4C42-8A7C-A1B273249EF9}" destId="{BFB492C4-CFEF-4838-95DA-CEA6F4B4CEF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C8C173-C440-4EC1-B840-290E9F4F3CDE}">
      <dsp:nvSpPr>
        <dsp:cNvPr id="0" name=""/>
        <dsp:cNvSpPr/>
      </dsp:nvSpPr>
      <dsp:spPr>
        <a:xfrm>
          <a:off x="0" y="52479"/>
          <a:ext cx="10233800" cy="7435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Erin Boryczka</a:t>
          </a:r>
        </a:p>
      </dsp:txBody>
      <dsp:txXfrm>
        <a:off x="36296" y="88775"/>
        <a:ext cx="10161208" cy="670943"/>
      </dsp:txXfrm>
    </dsp:sp>
    <dsp:sp modelId="{BD7AF161-1A80-4DB4-BC9D-8EC538933572}">
      <dsp:nvSpPr>
        <dsp:cNvPr id="0" name=""/>
        <dsp:cNvSpPr/>
      </dsp:nvSpPr>
      <dsp:spPr>
        <a:xfrm>
          <a:off x="0" y="796014"/>
          <a:ext cx="10233800" cy="1251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4923"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17 years managing a small law firm</a:t>
          </a:r>
        </a:p>
        <a:p>
          <a:pPr marL="228600" lvl="1" indent="-228600" algn="l" defTabSz="1066800">
            <a:lnSpc>
              <a:spcPct val="90000"/>
            </a:lnSpc>
            <a:spcBef>
              <a:spcPct val="0"/>
            </a:spcBef>
            <a:spcAft>
              <a:spcPct val="20000"/>
            </a:spcAft>
            <a:buChar char="•"/>
          </a:pPr>
          <a:r>
            <a:rPr lang="en-US" sz="2400" kern="1200" dirty="0"/>
            <a:t>20 years experience managing a small business </a:t>
          </a:r>
        </a:p>
        <a:p>
          <a:pPr marL="228600" lvl="1" indent="-228600" algn="l" defTabSz="1066800">
            <a:lnSpc>
              <a:spcPct val="90000"/>
            </a:lnSpc>
            <a:spcBef>
              <a:spcPct val="0"/>
            </a:spcBef>
            <a:spcAft>
              <a:spcPct val="20000"/>
            </a:spcAft>
            <a:buChar char="•"/>
          </a:pPr>
          <a:r>
            <a:rPr lang="en-US" sz="2400" kern="1200" dirty="0"/>
            <a:t>Managing a household – Mother of 3 Children</a:t>
          </a:r>
        </a:p>
      </dsp:txBody>
      <dsp:txXfrm>
        <a:off x="0" y="796014"/>
        <a:ext cx="10233800" cy="1251315"/>
      </dsp:txXfrm>
    </dsp:sp>
    <dsp:sp modelId="{88711252-5790-405B-A513-14DE83F12FBB}">
      <dsp:nvSpPr>
        <dsp:cNvPr id="0" name=""/>
        <dsp:cNvSpPr/>
      </dsp:nvSpPr>
      <dsp:spPr>
        <a:xfrm>
          <a:off x="0" y="2047329"/>
          <a:ext cx="10233800" cy="74353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i="1" kern="1200" dirty="0"/>
            <a:t>Disclaimers</a:t>
          </a:r>
          <a:r>
            <a:rPr lang="en-US" sz="3100" kern="1200" dirty="0"/>
            <a:t>:</a:t>
          </a:r>
        </a:p>
      </dsp:txBody>
      <dsp:txXfrm>
        <a:off x="36296" y="2083625"/>
        <a:ext cx="10161208" cy="670943"/>
      </dsp:txXfrm>
    </dsp:sp>
    <dsp:sp modelId="{5276BB3D-5686-469C-8EE4-12C5D1DFA3FF}">
      <dsp:nvSpPr>
        <dsp:cNvPr id="0" name=""/>
        <dsp:cNvSpPr/>
      </dsp:nvSpPr>
      <dsp:spPr>
        <a:xfrm>
          <a:off x="0" y="2790864"/>
          <a:ext cx="10233800" cy="1507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4923"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I am not a counselor or therapist</a:t>
          </a:r>
        </a:p>
        <a:p>
          <a:pPr marL="228600" lvl="1" indent="-228600" algn="l" defTabSz="1066800">
            <a:lnSpc>
              <a:spcPct val="90000"/>
            </a:lnSpc>
            <a:spcBef>
              <a:spcPct val="0"/>
            </a:spcBef>
            <a:spcAft>
              <a:spcPct val="20000"/>
            </a:spcAft>
            <a:buChar char="•"/>
          </a:pPr>
          <a:r>
            <a:rPr lang="en-US" sz="2400" kern="1200" dirty="0"/>
            <a:t>The contents of this presentation represent my own experiences and are not official pronouncements of the Alabama State Bar or the Alabama Lawyer Assistance Program</a:t>
          </a:r>
        </a:p>
      </dsp:txBody>
      <dsp:txXfrm>
        <a:off x="0" y="2790864"/>
        <a:ext cx="10233800" cy="15079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E74CA4-3AD4-48E2-A778-CA30794F038E}">
      <dsp:nvSpPr>
        <dsp:cNvPr id="0" name=""/>
        <dsp:cNvSpPr/>
      </dsp:nvSpPr>
      <dsp:spPr>
        <a:xfrm>
          <a:off x="0" y="1184"/>
          <a:ext cx="10233800" cy="216777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solidFill>
                <a:schemeClr val="bg1"/>
              </a:solidFill>
            </a:rPr>
            <a:t>The National Institute of Health found that </a:t>
          </a:r>
          <a:r>
            <a:rPr lang="en-US" sz="2900" kern="1200" dirty="0">
              <a:solidFill>
                <a:schemeClr val="tx1"/>
              </a:solidFill>
            </a:rPr>
            <a:t>10-12% </a:t>
          </a:r>
          <a:r>
            <a:rPr lang="en-US" sz="2900" kern="1200" dirty="0">
              <a:solidFill>
                <a:schemeClr val="bg1"/>
              </a:solidFill>
            </a:rPr>
            <a:t>of attorneys have contemplated suicide.  Compare that to </a:t>
          </a:r>
          <a:r>
            <a:rPr lang="en-US" sz="2900" kern="1200" dirty="0">
              <a:solidFill>
                <a:schemeClr val="tx1"/>
              </a:solidFill>
            </a:rPr>
            <a:t>4.2% </a:t>
          </a:r>
          <a:r>
            <a:rPr lang="en-US" sz="2900" kern="1200" dirty="0">
              <a:solidFill>
                <a:schemeClr val="bg1"/>
              </a:solidFill>
            </a:rPr>
            <a:t>of the general population. </a:t>
          </a:r>
        </a:p>
        <a:p>
          <a:pPr marL="0" lvl="0" indent="0" algn="l" defTabSz="1289050">
            <a:lnSpc>
              <a:spcPct val="90000"/>
            </a:lnSpc>
            <a:spcBef>
              <a:spcPct val="0"/>
            </a:spcBef>
            <a:spcAft>
              <a:spcPct val="35000"/>
            </a:spcAft>
            <a:buNone/>
          </a:pPr>
          <a:r>
            <a:rPr lang="en-US" sz="1400" u="none" kern="1200" dirty="0">
              <a:solidFill>
                <a:schemeClr val="bg1">
                  <a:lumMod val="75000"/>
                  <a:lumOff val="25000"/>
                </a:schemeClr>
              </a:solidFill>
            </a:rPr>
            <a:t>https://pmc.ncbi.nlm.nih.gov/articles/PMC9956925/</a:t>
          </a:r>
        </a:p>
      </dsp:txBody>
      <dsp:txXfrm>
        <a:off x="105822" y="107006"/>
        <a:ext cx="10022156" cy="1956132"/>
      </dsp:txXfrm>
    </dsp:sp>
    <dsp:sp modelId="{D4E7564A-D52D-40BB-9D14-B5C2802E8080}">
      <dsp:nvSpPr>
        <dsp:cNvPr id="0" name=""/>
        <dsp:cNvSpPr/>
      </dsp:nvSpPr>
      <dsp:spPr>
        <a:xfrm>
          <a:off x="0" y="2182376"/>
          <a:ext cx="10233800" cy="216777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chemeClr val="bg1"/>
              </a:solidFill>
            </a:rPr>
            <a:t>A Psychology Today article found that lawyer suicides are </a:t>
          </a:r>
          <a:r>
            <a:rPr lang="en-US" sz="3000" kern="1200" dirty="0">
              <a:solidFill>
                <a:schemeClr val="tx1"/>
              </a:solidFill>
            </a:rPr>
            <a:t>91% </a:t>
          </a:r>
          <a:r>
            <a:rPr lang="en-US" sz="3000" kern="1200" dirty="0">
              <a:solidFill>
                <a:schemeClr val="bg1"/>
              </a:solidFill>
            </a:rPr>
            <a:t>more likely to be related to job stress than other reasons for suicide.</a:t>
          </a:r>
        </a:p>
        <a:p>
          <a:pPr marL="0" lvl="0" indent="0" algn="l" defTabSz="1333500">
            <a:lnSpc>
              <a:spcPct val="90000"/>
            </a:lnSpc>
            <a:spcBef>
              <a:spcPct val="0"/>
            </a:spcBef>
            <a:spcAft>
              <a:spcPct val="35000"/>
            </a:spcAft>
            <a:buNone/>
          </a:pPr>
          <a:r>
            <a:rPr lang="en-US" sz="1400" kern="1200" dirty="0">
              <a:solidFill>
                <a:schemeClr val="bg1">
                  <a:lumMod val="75000"/>
                  <a:lumOff val="25000"/>
                </a:schemeClr>
              </a:solidFill>
            </a:rPr>
            <a:t> https://www.psychologytoday.com/us/blog/psymon-says/202304/why-are-lawyers-at-greater-risk-of-suicide</a:t>
          </a:r>
          <a:r>
            <a:rPr lang="en-US" sz="3000" kern="1200" dirty="0">
              <a:solidFill>
                <a:schemeClr val="bg1">
                  <a:lumMod val="75000"/>
                  <a:lumOff val="25000"/>
                </a:schemeClr>
              </a:solidFill>
            </a:rPr>
            <a:t> </a:t>
          </a:r>
          <a:endParaRPr lang="en-US" sz="1400" kern="1200" dirty="0">
            <a:solidFill>
              <a:schemeClr val="bg1">
                <a:lumMod val="75000"/>
                <a:lumOff val="25000"/>
              </a:schemeClr>
            </a:solidFill>
          </a:endParaRPr>
        </a:p>
      </dsp:txBody>
      <dsp:txXfrm>
        <a:off x="105822" y="2288198"/>
        <a:ext cx="10022156" cy="19561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D3B71F-3D1F-40FE-90FD-F55FB00BDE6D}">
      <dsp:nvSpPr>
        <dsp:cNvPr id="0" name=""/>
        <dsp:cNvSpPr/>
      </dsp:nvSpPr>
      <dsp:spPr>
        <a:xfrm>
          <a:off x="0" y="2298"/>
          <a:ext cx="6912245" cy="11646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54E808-82B1-4216-BE33-1A0876014E4A}">
      <dsp:nvSpPr>
        <dsp:cNvPr id="0" name=""/>
        <dsp:cNvSpPr/>
      </dsp:nvSpPr>
      <dsp:spPr>
        <a:xfrm>
          <a:off x="352319" y="264353"/>
          <a:ext cx="640580" cy="6405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8F4D49-9A6C-4852-BA4C-6A5CAB335C36}">
      <dsp:nvSpPr>
        <dsp:cNvPr id="0" name=""/>
        <dsp:cNvSpPr/>
      </dsp:nvSpPr>
      <dsp:spPr>
        <a:xfrm>
          <a:off x="1345219" y="2298"/>
          <a:ext cx="5567025" cy="1164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263" tIns="123263" rIns="123263" bIns="123263" numCol="1" spcCol="1270" anchor="ctr" anchorCtr="0">
          <a:noAutofit/>
        </a:bodyPr>
        <a:lstStyle/>
        <a:p>
          <a:pPr marL="0" lvl="0" indent="0" algn="l" defTabSz="755650">
            <a:lnSpc>
              <a:spcPct val="100000"/>
            </a:lnSpc>
            <a:spcBef>
              <a:spcPct val="0"/>
            </a:spcBef>
            <a:spcAft>
              <a:spcPct val="35000"/>
            </a:spcAft>
            <a:buNone/>
          </a:pPr>
          <a:r>
            <a:rPr lang="en-US" sz="1700" kern="1200" dirty="0"/>
            <a:t>On September 10, 2026 the ABA released the results of the ABA/Krill mental health study.</a:t>
          </a:r>
        </a:p>
      </dsp:txBody>
      <dsp:txXfrm>
        <a:off x="1345219" y="2298"/>
        <a:ext cx="5567025" cy="1164691"/>
      </dsp:txXfrm>
    </dsp:sp>
    <dsp:sp modelId="{BFBA07EA-B770-4CB5-B766-DE9EBA774BCE}">
      <dsp:nvSpPr>
        <dsp:cNvPr id="0" name=""/>
        <dsp:cNvSpPr/>
      </dsp:nvSpPr>
      <dsp:spPr>
        <a:xfrm>
          <a:off x="0" y="1458163"/>
          <a:ext cx="6912245" cy="11646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E03EBA-4A1A-4720-AA04-DD9418582EDF}">
      <dsp:nvSpPr>
        <dsp:cNvPr id="0" name=""/>
        <dsp:cNvSpPr/>
      </dsp:nvSpPr>
      <dsp:spPr>
        <a:xfrm>
          <a:off x="352319" y="1720218"/>
          <a:ext cx="640580" cy="6405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A36E09-4A2E-4671-864D-9B065501A9D5}">
      <dsp:nvSpPr>
        <dsp:cNvPr id="0" name=""/>
        <dsp:cNvSpPr/>
      </dsp:nvSpPr>
      <dsp:spPr>
        <a:xfrm>
          <a:off x="1345219" y="1458163"/>
          <a:ext cx="5567025" cy="1164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263" tIns="123263" rIns="123263" bIns="123263" numCol="1" spcCol="1270" anchor="ctr" anchorCtr="0">
          <a:noAutofit/>
        </a:bodyPr>
        <a:lstStyle/>
        <a:p>
          <a:pPr marL="0" lvl="0" indent="0" algn="l" defTabSz="755650">
            <a:lnSpc>
              <a:spcPct val="100000"/>
            </a:lnSpc>
            <a:spcBef>
              <a:spcPct val="0"/>
            </a:spcBef>
            <a:spcAft>
              <a:spcPct val="35000"/>
            </a:spcAft>
            <a:buNone/>
          </a:pPr>
          <a:r>
            <a:rPr lang="en-US" sz="1700" kern="1200" dirty="0"/>
            <a:t>The results show an increase in rates of burnout and the risky use of alcohol as a coping mechanism. </a:t>
          </a:r>
        </a:p>
      </dsp:txBody>
      <dsp:txXfrm>
        <a:off x="1345219" y="1458163"/>
        <a:ext cx="5567025" cy="1164691"/>
      </dsp:txXfrm>
    </dsp:sp>
    <dsp:sp modelId="{4A135BDF-EE9F-4B19-8D11-60CA9806E686}">
      <dsp:nvSpPr>
        <dsp:cNvPr id="0" name=""/>
        <dsp:cNvSpPr/>
      </dsp:nvSpPr>
      <dsp:spPr>
        <a:xfrm>
          <a:off x="0" y="2914027"/>
          <a:ext cx="6912245" cy="11646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1A46F2-FB26-4137-B09E-C16D8D16ED0D}">
      <dsp:nvSpPr>
        <dsp:cNvPr id="0" name=""/>
        <dsp:cNvSpPr/>
      </dsp:nvSpPr>
      <dsp:spPr>
        <a:xfrm>
          <a:off x="352319" y="3176083"/>
          <a:ext cx="640580" cy="6405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E5F805-6D07-41EB-BABD-70459F08FAAE}">
      <dsp:nvSpPr>
        <dsp:cNvPr id="0" name=""/>
        <dsp:cNvSpPr/>
      </dsp:nvSpPr>
      <dsp:spPr>
        <a:xfrm>
          <a:off x="1345219" y="2914027"/>
          <a:ext cx="5567025" cy="1164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263" tIns="123263" rIns="123263" bIns="123263" numCol="1" spcCol="1270" anchor="ctr" anchorCtr="0">
          <a:noAutofit/>
        </a:bodyPr>
        <a:lstStyle/>
        <a:p>
          <a:pPr marL="0" lvl="0" indent="0" algn="l" defTabSz="755650">
            <a:lnSpc>
              <a:spcPct val="100000"/>
            </a:lnSpc>
            <a:spcBef>
              <a:spcPct val="0"/>
            </a:spcBef>
            <a:spcAft>
              <a:spcPct val="35000"/>
            </a:spcAft>
            <a:buNone/>
          </a:pPr>
          <a:r>
            <a:rPr lang="en-US" sz="1700" kern="1200" dirty="0"/>
            <a:t>You can access more information here:</a:t>
          </a:r>
        </a:p>
      </dsp:txBody>
      <dsp:txXfrm>
        <a:off x="1345219" y="2914027"/>
        <a:ext cx="5567025" cy="1164691"/>
      </dsp:txXfrm>
    </dsp:sp>
    <dsp:sp modelId="{6B11C688-A35A-42B5-B3A0-A0F73488C1D8}">
      <dsp:nvSpPr>
        <dsp:cNvPr id="0" name=""/>
        <dsp:cNvSpPr/>
      </dsp:nvSpPr>
      <dsp:spPr>
        <a:xfrm>
          <a:off x="0" y="4369892"/>
          <a:ext cx="6912245" cy="11646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D5CCB6-38D0-4414-AF13-8546B4792698}">
      <dsp:nvSpPr>
        <dsp:cNvPr id="0" name=""/>
        <dsp:cNvSpPr/>
      </dsp:nvSpPr>
      <dsp:spPr>
        <a:xfrm>
          <a:off x="352319" y="4631948"/>
          <a:ext cx="640580" cy="6405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56BCBF-45FF-4EEE-8975-F630A252AA8E}">
      <dsp:nvSpPr>
        <dsp:cNvPr id="0" name=""/>
        <dsp:cNvSpPr/>
      </dsp:nvSpPr>
      <dsp:spPr>
        <a:xfrm>
          <a:off x="1345219" y="4369892"/>
          <a:ext cx="5567025" cy="1164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263" tIns="123263" rIns="123263" bIns="123263" numCol="1" spcCol="1270" anchor="ctr" anchorCtr="0">
          <a:noAutofit/>
        </a:bodyPr>
        <a:lstStyle/>
        <a:p>
          <a:pPr marL="0" lvl="0" indent="0" algn="l" defTabSz="755650">
            <a:lnSpc>
              <a:spcPct val="100000"/>
            </a:lnSpc>
            <a:spcBef>
              <a:spcPct val="0"/>
            </a:spcBef>
            <a:spcAft>
              <a:spcPct val="35000"/>
            </a:spcAft>
            <a:buNone/>
          </a:pPr>
          <a:r>
            <a:rPr lang="en-US" sz="1700" kern="1200" dirty="0"/>
            <a:t>https://www.americanbar.org/news/abanews/aba-news-archives/2026/09/new-lawyer-mental-health-study/</a:t>
          </a:r>
        </a:p>
      </dsp:txBody>
      <dsp:txXfrm>
        <a:off x="1345219" y="4369892"/>
        <a:ext cx="5567025" cy="11646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6D0167-5B47-4988-9E41-3E8820027FF6}">
      <dsp:nvSpPr>
        <dsp:cNvPr id="0" name=""/>
        <dsp:cNvSpPr/>
      </dsp:nvSpPr>
      <dsp:spPr>
        <a:xfrm>
          <a:off x="0" y="139141"/>
          <a:ext cx="6312150" cy="9945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47.4% of lawyers screened positive for high burnout</a:t>
          </a:r>
        </a:p>
      </dsp:txBody>
      <dsp:txXfrm>
        <a:off x="48547" y="187688"/>
        <a:ext cx="6215056" cy="897406"/>
      </dsp:txXfrm>
    </dsp:sp>
    <dsp:sp modelId="{DC9F7071-BBA8-46B2-B933-F09E2D2C9225}">
      <dsp:nvSpPr>
        <dsp:cNvPr id="0" name=""/>
        <dsp:cNvSpPr/>
      </dsp:nvSpPr>
      <dsp:spPr>
        <a:xfrm>
          <a:off x="0" y="1205641"/>
          <a:ext cx="6312150" cy="9945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15.6% were positive for severe burnout </a:t>
          </a:r>
        </a:p>
      </dsp:txBody>
      <dsp:txXfrm>
        <a:off x="48547" y="1254188"/>
        <a:ext cx="6215056" cy="897406"/>
      </dsp:txXfrm>
    </dsp:sp>
    <dsp:sp modelId="{77037225-30ED-4E77-80D1-A8B147B79E41}">
      <dsp:nvSpPr>
        <dsp:cNvPr id="0" name=""/>
        <dsp:cNvSpPr/>
      </dsp:nvSpPr>
      <dsp:spPr>
        <a:xfrm>
          <a:off x="0" y="2272141"/>
          <a:ext cx="6312150" cy="9945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20.5% reported increased use of drugs or alcohol related to professional stress</a:t>
          </a:r>
        </a:p>
      </dsp:txBody>
      <dsp:txXfrm>
        <a:off x="48547" y="2320688"/>
        <a:ext cx="6215056" cy="897406"/>
      </dsp:txXfrm>
    </dsp:sp>
    <dsp:sp modelId="{36D50A22-6760-4442-A991-874E54FAFE72}">
      <dsp:nvSpPr>
        <dsp:cNvPr id="0" name=""/>
        <dsp:cNvSpPr/>
      </dsp:nvSpPr>
      <dsp:spPr>
        <a:xfrm>
          <a:off x="0" y="3338641"/>
          <a:ext cx="6312150" cy="9945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57% reported seeing mental health or substance abuse problems in their colleagues</a:t>
          </a:r>
        </a:p>
      </dsp:txBody>
      <dsp:txXfrm>
        <a:off x="48547" y="3387188"/>
        <a:ext cx="6215056" cy="897406"/>
      </dsp:txXfrm>
    </dsp:sp>
    <dsp:sp modelId="{0BBCED35-FAB4-4F91-83E7-61A012B0FE5B}">
      <dsp:nvSpPr>
        <dsp:cNvPr id="0" name=""/>
        <dsp:cNvSpPr/>
      </dsp:nvSpPr>
      <dsp:spPr>
        <a:xfrm>
          <a:off x="0" y="4405141"/>
          <a:ext cx="6312150" cy="99450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35.9% reported high conflict between their personal and professional lives </a:t>
          </a:r>
        </a:p>
      </dsp:txBody>
      <dsp:txXfrm>
        <a:off x="48547" y="4453688"/>
        <a:ext cx="6215056" cy="8974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0F5E0C-1C55-409E-8BA0-3A25174CFCD1}">
      <dsp:nvSpPr>
        <dsp:cNvPr id="0" name=""/>
        <dsp:cNvSpPr/>
      </dsp:nvSpPr>
      <dsp:spPr>
        <a:xfrm>
          <a:off x="1067156" y="293460"/>
          <a:ext cx="712705" cy="7127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D40B4F-05EA-48D3-976A-7DB766128768}">
      <dsp:nvSpPr>
        <dsp:cNvPr id="0" name=""/>
        <dsp:cNvSpPr/>
      </dsp:nvSpPr>
      <dsp:spPr>
        <a:xfrm>
          <a:off x="631614" y="1283751"/>
          <a:ext cx="1583789" cy="83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Workload and long hours</a:t>
          </a:r>
        </a:p>
      </dsp:txBody>
      <dsp:txXfrm>
        <a:off x="631614" y="1283751"/>
        <a:ext cx="1583789" cy="831489"/>
      </dsp:txXfrm>
    </dsp:sp>
    <dsp:sp modelId="{94647BFD-7D92-4827-B82A-D9A0E5B68F00}">
      <dsp:nvSpPr>
        <dsp:cNvPr id="0" name=""/>
        <dsp:cNvSpPr/>
      </dsp:nvSpPr>
      <dsp:spPr>
        <a:xfrm>
          <a:off x="2928108" y="293460"/>
          <a:ext cx="712705" cy="7127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300542-D5FF-4077-908C-010013B97A17}">
      <dsp:nvSpPr>
        <dsp:cNvPr id="0" name=""/>
        <dsp:cNvSpPr/>
      </dsp:nvSpPr>
      <dsp:spPr>
        <a:xfrm>
          <a:off x="2492566" y="1283751"/>
          <a:ext cx="1583789" cy="83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Demanding clients</a:t>
          </a:r>
        </a:p>
      </dsp:txBody>
      <dsp:txXfrm>
        <a:off x="2492566" y="1283751"/>
        <a:ext cx="1583789" cy="831489"/>
      </dsp:txXfrm>
    </dsp:sp>
    <dsp:sp modelId="{7044555B-4A6A-49EC-9468-89ACF884D401}">
      <dsp:nvSpPr>
        <dsp:cNvPr id="0" name=""/>
        <dsp:cNvSpPr/>
      </dsp:nvSpPr>
      <dsp:spPr>
        <a:xfrm>
          <a:off x="4789061" y="293460"/>
          <a:ext cx="712705" cy="7127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27CF65-EA8D-4922-B65A-4DD0F7EB7125}">
      <dsp:nvSpPr>
        <dsp:cNvPr id="0" name=""/>
        <dsp:cNvSpPr/>
      </dsp:nvSpPr>
      <dsp:spPr>
        <a:xfrm>
          <a:off x="4353519" y="1283751"/>
          <a:ext cx="1583789" cy="83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Lack of control</a:t>
          </a:r>
        </a:p>
      </dsp:txBody>
      <dsp:txXfrm>
        <a:off x="4353519" y="1283751"/>
        <a:ext cx="1583789" cy="831489"/>
      </dsp:txXfrm>
    </dsp:sp>
    <dsp:sp modelId="{65FDD547-BD4C-423A-8028-692E98754FBB}">
      <dsp:nvSpPr>
        <dsp:cNvPr id="0" name=""/>
        <dsp:cNvSpPr/>
      </dsp:nvSpPr>
      <dsp:spPr>
        <a:xfrm>
          <a:off x="1997632" y="2511187"/>
          <a:ext cx="712705" cy="7127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85A027-FF12-4375-B0DF-3E926C4CEDA3}">
      <dsp:nvSpPr>
        <dsp:cNvPr id="0" name=""/>
        <dsp:cNvSpPr/>
      </dsp:nvSpPr>
      <dsp:spPr>
        <a:xfrm>
          <a:off x="1562090" y="3501478"/>
          <a:ext cx="1583789" cy="83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Competitive work environment </a:t>
          </a:r>
        </a:p>
      </dsp:txBody>
      <dsp:txXfrm>
        <a:off x="1562090" y="3501478"/>
        <a:ext cx="1583789" cy="831489"/>
      </dsp:txXfrm>
    </dsp:sp>
    <dsp:sp modelId="{D0BF01AC-1A53-4A3D-B422-C0E29C548A26}">
      <dsp:nvSpPr>
        <dsp:cNvPr id="0" name=""/>
        <dsp:cNvSpPr/>
      </dsp:nvSpPr>
      <dsp:spPr>
        <a:xfrm>
          <a:off x="3858585" y="2511187"/>
          <a:ext cx="712705" cy="7127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167DCF-4809-4151-8053-696CE616B02F}">
      <dsp:nvSpPr>
        <dsp:cNvPr id="0" name=""/>
        <dsp:cNvSpPr/>
      </dsp:nvSpPr>
      <dsp:spPr>
        <a:xfrm>
          <a:off x="3423043" y="3501478"/>
          <a:ext cx="1583789" cy="8314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dirty="0"/>
            <a:t>Lack of social structure and support </a:t>
          </a:r>
        </a:p>
      </dsp:txBody>
      <dsp:txXfrm>
        <a:off x="3423043" y="3501478"/>
        <a:ext cx="1583789" cy="83148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C76AC9-F109-4EFA-8545-2A98D64A543B}">
      <dsp:nvSpPr>
        <dsp:cNvPr id="0" name=""/>
        <dsp:cNvSpPr/>
      </dsp:nvSpPr>
      <dsp:spPr>
        <a:xfrm>
          <a:off x="0" y="0"/>
          <a:ext cx="8730996" cy="1078078"/>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100000"/>
            </a:lnSpc>
            <a:spcBef>
              <a:spcPct val="0"/>
            </a:spcBef>
            <a:spcAft>
              <a:spcPct val="35000"/>
            </a:spcAft>
            <a:buNone/>
          </a:pPr>
          <a:r>
            <a:rPr lang="en-US" sz="3900" kern="1200" dirty="0"/>
            <a:t>Can I do it (or can I learn to do it)?</a:t>
          </a:r>
        </a:p>
      </dsp:txBody>
      <dsp:txXfrm>
        <a:off x="31576" y="31576"/>
        <a:ext cx="7567664" cy="1014926"/>
      </dsp:txXfrm>
    </dsp:sp>
    <dsp:sp modelId="{8C0FB4F1-FAE0-42A9-9B15-62DCF4D69894}">
      <dsp:nvSpPr>
        <dsp:cNvPr id="0" name=""/>
        <dsp:cNvSpPr/>
      </dsp:nvSpPr>
      <dsp:spPr>
        <a:xfrm>
          <a:off x="770381" y="1257758"/>
          <a:ext cx="8730996" cy="1078078"/>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100000"/>
            </a:lnSpc>
            <a:spcBef>
              <a:spcPct val="0"/>
            </a:spcBef>
            <a:spcAft>
              <a:spcPct val="35000"/>
            </a:spcAft>
            <a:buNone/>
          </a:pPr>
          <a:r>
            <a:rPr lang="en-US" sz="3900" kern="1200" dirty="0"/>
            <a:t>Do I want to work with this client?</a:t>
          </a:r>
        </a:p>
      </dsp:txBody>
      <dsp:txXfrm>
        <a:off x="801957" y="1289334"/>
        <a:ext cx="7196710" cy="1014926"/>
      </dsp:txXfrm>
    </dsp:sp>
    <dsp:sp modelId="{FC009321-DD96-49B9-A14B-EDA9A8D942D4}">
      <dsp:nvSpPr>
        <dsp:cNvPr id="0" name=""/>
        <dsp:cNvSpPr/>
      </dsp:nvSpPr>
      <dsp:spPr>
        <a:xfrm>
          <a:off x="1540763" y="2515517"/>
          <a:ext cx="8730996" cy="1078078"/>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100000"/>
            </a:lnSpc>
            <a:spcBef>
              <a:spcPct val="0"/>
            </a:spcBef>
            <a:spcAft>
              <a:spcPct val="35000"/>
            </a:spcAft>
            <a:buNone/>
          </a:pPr>
          <a:r>
            <a:rPr lang="en-US" sz="3900" kern="1200" dirty="0"/>
            <a:t>Will I get paid?</a:t>
          </a:r>
        </a:p>
      </dsp:txBody>
      <dsp:txXfrm>
        <a:off x="1572339" y="2547093"/>
        <a:ext cx="7196710" cy="1014926"/>
      </dsp:txXfrm>
    </dsp:sp>
    <dsp:sp modelId="{0C15D7E9-A0AD-40CA-8C5B-FCA41B925AB0}">
      <dsp:nvSpPr>
        <dsp:cNvPr id="0" name=""/>
        <dsp:cNvSpPr/>
      </dsp:nvSpPr>
      <dsp:spPr>
        <a:xfrm>
          <a:off x="8030244" y="817543"/>
          <a:ext cx="700751" cy="700751"/>
        </a:xfrm>
        <a:prstGeom prst="downArrow">
          <a:avLst>
            <a:gd name="adj1" fmla="val 55000"/>
            <a:gd name="adj2" fmla="val 45000"/>
          </a:avLst>
        </a:prstGeom>
        <a:solidFill>
          <a:schemeClr val="accent6">
            <a:alpha val="90000"/>
            <a:tint val="40000"/>
            <a:hueOff val="0"/>
            <a:satOff val="0"/>
            <a:lumOff val="0"/>
            <a:alphaOff val="0"/>
          </a:schemeClr>
        </a:solidFill>
        <a:ln w="6350" cap="flat" cmpd="sng" algn="ctr">
          <a:solidFill>
            <a:schemeClr val="accent6">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dirty="0"/>
        </a:p>
      </dsp:txBody>
      <dsp:txXfrm>
        <a:off x="8187913" y="817543"/>
        <a:ext cx="385413" cy="527315"/>
      </dsp:txXfrm>
    </dsp:sp>
    <dsp:sp modelId="{FEB888F0-99AF-4AD7-B074-E1ED7B319BCF}">
      <dsp:nvSpPr>
        <dsp:cNvPr id="0" name=""/>
        <dsp:cNvSpPr/>
      </dsp:nvSpPr>
      <dsp:spPr>
        <a:xfrm>
          <a:off x="8800626" y="2068114"/>
          <a:ext cx="700751" cy="700751"/>
        </a:xfrm>
        <a:prstGeom prst="downArrow">
          <a:avLst>
            <a:gd name="adj1" fmla="val 55000"/>
            <a:gd name="adj2" fmla="val 45000"/>
          </a:avLst>
        </a:prstGeom>
        <a:solidFill>
          <a:schemeClr val="accent6">
            <a:alpha val="90000"/>
            <a:tint val="40000"/>
            <a:hueOff val="0"/>
            <a:satOff val="0"/>
            <a:lumOff val="0"/>
            <a:alphaOff val="0"/>
          </a:schemeClr>
        </a:solidFill>
        <a:ln w="6350" cap="flat" cmpd="sng" algn="ctr">
          <a:solidFill>
            <a:schemeClr val="accent6">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dirty="0"/>
        </a:p>
      </dsp:txBody>
      <dsp:txXfrm>
        <a:off x="8958295" y="2068114"/>
        <a:ext cx="385413" cy="5273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A79BC0-D265-44B4-9252-8DDE86A3F91A}">
      <dsp:nvSpPr>
        <dsp:cNvPr id="0" name=""/>
        <dsp:cNvSpPr/>
      </dsp:nvSpPr>
      <dsp:spPr>
        <a:xfrm>
          <a:off x="0" y="0"/>
          <a:ext cx="6912245"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6ABD898-2E4E-47AE-8898-DDAFC24C9001}">
      <dsp:nvSpPr>
        <dsp:cNvPr id="0" name=""/>
        <dsp:cNvSpPr/>
      </dsp:nvSpPr>
      <dsp:spPr>
        <a:xfrm>
          <a:off x="0" y="0"/>
          <a:ext cx="6912245" cy="1384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-Fear of appearing incompetent- the Rules of Professional Conduct require lawyers to provide competent representation and an attorney may fear asking for help may demonstrate a violati0n of this rule.</a:t>
          </a:r>
        </a:p>
      </dsp:txBody>
      <dsp:txXfrm>
        <a:off x="0" y="0"/>
        <a:ext cx="6912245" cy="1384220"/>
      </dsp:txXfrm>
    </dsp:sp>
    <dsp:sp modelId="{E4168F6A-11E3-4549-9542-62EB529EAB6B}">
      <dsp:nvSpPr>
        <dsp:cNvPr id="0" name=""/>
        <dsp:cNvSpPr/>
      </dsp:nvSpPr>
      <dsp:spPr>
        <a:xfrm>
          <a:off x="0" y="1384220"/>
          <a:ext cx="6912245"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C545B5B-B1FE-44FA-B4F0-47EFF944C702}">
      <dsp:nvSpPr>
        <dsp:cNvPr id="0" name=""/>
        <dsp:cNvSpPr/>
      </dsp:nvSpPr>
      <dsp:spPr>
        <a:xfrm>
          <a:off x="0" y="1384220"/>
          <a:ext cx="6912245" cy="1384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-Since law school, your success is based on your own efforts.  Lawyers are trained to “go it alone.”  Law school was competitive.  Big firms can be competitive </a:t>
          </a:r>
        </a:p>
      </dsp:txBody>
      <dsp:txXfrm>
        <a:off x="0" y="1384220"/>
        <a:ext cx="6912245" cy="1384220"/>
      </dsp:txXfrm>
    </dsp:sp>
    <dsp:sp modelId="{364385E8-0940-403B-9A34-F458B3BE4F30}">
      <dsp:nvSpPr>
        <dsp:cNvPr id="0" name=""/>
        <dsp:cNvSpPr/>
      </dsp:nvSpPr>
      <dsp:spPr>
        <a:xfrm>
          <a:off x="0" y="2768441"/>
          <a:ext cx="6912245"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279B462-24D9-445A-B8B9-53F7611C5BE4}">
      <dsp:nvSpPr>
        <dsp:cNvPr id="0" name=""/>
        <dsp:cNvSpPr/>
      </dsp:nvSpPr>
      <dsp:spPr>
        <a:xfrm>
          <a:off x="0" y="2768441"/>
          <a:ext cx="6912245" cy="1384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-Asking for help involves surrendering some control, which is usually difficult for attorneys.</a:t>
          </a:r>
        </a:p>
      </dsp:txBody>
      <dsp:txXfrm>
        <a:off x="0" y="2768441"/>
        <a:ext cx="6912245" cy="1384220"/>
      </dsp:txXfrm>
    </dsp:sp>
    <dsp:sp modelId="{24CC3F2A-3AD6-4831-A6D1-9F3301E3212C}">
      <dsp:nvSpPr>
        <dsp:cNvPr id="0" name=""/>
        <dsp:cNvSpPr/>
      </dsp:nvSpPr>
      <dsp:spPr>
        <a:xfrm>
          <a:off x="0" y="4152662"/>
          <a:ext cx="6912245"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CBB2457-DD19-426E-9B9F-B92B0E7E523E}">
      <dsp:nvSpPr>
        <dsp:cNvPr id="0" name=""/>
        <dsp:cNvSpPr/>
      </dsp:nvSpPr>
      <dsp:spPr>
        <a:xfrm>
          <a:off x="0" y="4152662"/>
          <a:ext cx="6912245" cy="1384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hlinkClick xmlns:r="http://schemas.openxmlformats.org/officeDocument/2006/relationships" r:id="rId1"/>
            </a:rPr>
            <a:t>https://www.attorneyatwork.com/asking-for-help/</a:t>
          </a:r>
          <a:r>
            <a:rPr lang="en-US" sz="1600" kern="1200" dirty="0"/>
            <a:t> (accessed September 27, 2026)</a:t>
          </a:r>
        </a:p>
      </dsp:txBody>
      <dsp:txXfrm>
        <a:off x="0" y="4152662"/>
        <a:ext cx="6912245" cy="138422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6B618-0CAC-49DA-874A-46ED9AFCE832}">
      <dsp:nvSpPr>
        <dsp:cNvPr id="0" name=""/>
        <dsp:cNvSpPr/>
      </dsp:nvSpPr>
      <dsp:spPr>
        <a:xfrm>
          <a:off x="0" y="2703"/>
          <a:ext cx="6912245"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AF46854-F46D-494B-8AB6-793A05809E3F}">
      <dsp:nvSpPr>
        <dsp:cNvPr id="0" name=""/>
        <dsp:cNvSpPr/>
      </dsp:nvSpPr>
      <dsp:spPr>
        <a:xfrm>
          <a:off x="0" y="2703"/>
          <a:ext cx="6912245" cy="1843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-We all have biases and prejudices, some instilled from childhood, such as “mental health counseling is for the weak” or “we don’t let people know we do not have it together.”</a:t>
          </a:r>
        </a:p>
      </dsp:txBody>
      <dsp:txXfrm>
        <a:off x="0" y="2703"/>
        <a:ext cx="6912245" cy="1843825"/>
      </dsp:txXfrm>
    </dsp:sp>
    <dsp:sp modelId="{A722A72D-E9A6-40EC-9223-2E88E759D1CF}">
      <dsp:nvSpPr>
        <dsp:cNvPr id="0" name=""/>
        <dsp:cNvSpPr/>
      </dsp:nvSpPr>
      <dsp:spPr>
        <a:xfrm>
          <a:off x="0" y="1846528"/>
          <a:ext cx="6912245" cy="0"/>
        </a:xfrm>
        <a:prstGeom prst="line">
          <a:avLst/>
        </a:prstGeom>
        <a:gradFill rotWithShape="0">
          <a:gsLst>
            <a:gs pos="0">
              <a:schemeClr val="accent2">
                <a:hueOff val="-2556499"/>
                <a:satOff val="-3410"/>
                <a:lumOff val="-10196"/>
                <a:alphaOff val="0"/>
                <a:satMod val="103000"/>
                <a:lumMod val="102000"/>
                <a:tint val="94000"/>
              </a:schemeClr>
            </a:gs>
            <a:gs pos="50000">
              <a:schemeClr val="accent2">
                <a:hueOff val="-2556499"/>
                <a:satOff val="-3410"/>
                <a:lumOff val="-10196"/>
                <a:alphaOff val="0"/>
                <a:satMod val="110000"/>
                <a:lumMod val="100000"/>
                <a:shade val="100000"/>
              </a:schemeClr>
            </a:gs>
            <a:gs pos="100000">
              <a:schemeClr val="accent2">
                <a:hueOff val="-2556499"/>
                <a:satOff val="-3410"/>
                <a:lumOff val="-10196"/>
                <a:alphaOff val="0"/>
                <a:lumMod val="99000"/>
                <a:satMod val="120000"/>
                <a:shade val="78000"/>
              </a:schemeClr>
            </a:gs>
          </a:gsLst>
          <a:lin ang="5400000" scaled="0"/>
        </a:gradFill>
        <a:ln w="6350" cap="flat" cmpd="sng" algn="ctr">
          <a:solidFill>
            <a:schemeClr val="accent2">
              <a:hueOff val="-2556499"/>
              <a:satOff val="-3410"/>
              <a:lumOff val="-1019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35721E1-4502-449D-BC7D-17735DF738FB}">
      <dsp:nvSpPr>
        <dsp:cNvPr id="0" name=""/>
        <dsp:cNvSpPr/>
      </dsp:nvSpPr>
      <dsp:spPr>
        <a:xfrm>
          <a:off x="0" y="1846528"/>
          <a:ext cx="6912245" cy="1843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-There is also a lot of ignorance and unfounded fear associated with asking for help.  In the recovery world, they call this </a:t>
          </a:r>
          <a:r>
            <a:rPr lang="en-US" sz="2700" b="1" kern="1200"/>
            <a:t>contempt prior to investigation</a:t>
          </a:r>
          <a:r>
            <a:rPr lang="en-US" sz="2700" kern="1200"/>
            <a:t>.</a:t>
          </a:r>
        </a:p>
      </dsp:txBody>
      <dsp:txXfrm>
        <a:off x="0" y="1846528"/>
        <a:ext cx="6912245" cy="1843825"/>
      </dsp:txXfrm>
    </dsp:sp>
    <dsp:sp modelId="{F6D43F27-4D5D-4953-B772-34C76D85529B}">
      <dsp:nvSpPr>
        <dsp:cNvPr id="0" name=""/>
        <dsp:cNvSpPr/>
      </dsp:nvSpPr>
      <dsp:spPr>
        <a:xfrm>
          <a:off x="0" y="3690354"/>
          <a:ext cx="6912245" cy="0"/>
        </a:xfrm>
        <a:prstGeom prst="line">
          <a:avLst/>
        </a:prstGeom>
        <a:gradFill rotWithShape="0">
          <a:gsLst>
            <a:gs pos="0">
              <a:schemeClr val="accent2">
                <a:hueOff val="-5112997"/>
                <a:satOff val="-6820"/>
                <a:lumOff val="-20392"/>
                <a:alphaOff val="0"/>
                <a:satMod val="103000"/>
                <a:lumMod val="102000"/>
                <a:tint val="94000"/>
              </a:schemeClr>
            </a:gs>
            <a:gs pos="50000">
              <a:schemeClr val="accent2">
                <a:hueOff val="-5112997"/>
                <a:satOff val="-6820"/>
                <a:lumOff val="-20392"/>
                <a:alphaOff val="0"/>
                <a:satMod val="110000"/>
                <a:lumMod val="100000"/>
                <a:shade val="100000"/>
              </a:schemeClr>
            </a:gs>
            <a:gs pos="100000">
              <a:schemeClr val="accent2">
                <a:hueOff val="-5112997"/>
                <a:satOff val="-6820"/>
                <a:lumOff val="-20392"/>
                <a:alphaOff val="0"/>
                <a:lumMod val="99000"/>
                <a:satMod val="120000"/>
                <a:shade val="78000"/>
              </a:schemeClr>
            </a:gs>
          </a:gsLst>
          <a:lin ang="5400000" scaled="0"/>
        </a:gradFill>
        <a:ln w="6350" cap="flat" cmpd="sng" algn="ctr">
          <a:solidFill>
            <a:schemeClr val="accent2">
              <a:hueOff val="-5112997"/>
              <a:satOff val="-6820"/>
              <a:lumOff val="-2039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7521CCA-49FD-4BC5-B0E2-D685B975256C}">
      <dsp:nvSpPr>
        <dsp:cNvPr id="0" name=""/>
        <dsp:cNvSpPr/>
      </dsp:nvSpPr>
      <dsp:spPr>
        <a:xfrm>
          <a:off x="0" y="3690354"/>
          <a:ext cx="6912245" cy="1843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-But true competence and diligence is asking for help when needed!</a:t>
          </a:r>
        </a:p>
      </dsp:txBody>
      <dsp:txXfrm>
        <a:off x="0" y="3690354"/>
        <a:ext cx="6912245" cy="184382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131014-5282-43BF-B102-044F47C9477B}">
      <dsp:nvSpPr>
        <dsp:cNvPr id="0" name=""/>
        <dsp:cNvSpPr/>
      </dsp:nvSpPr>
      <dsp:spPr>
        <a:xfrm>
          <a:off x="0" y="2703"/>
          <a:ext cx="7427506"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801DE4D-B6C7-47B5-99BD-0104E63BB807}">
      <dsp:nvSpPr>
        <dsp:cNvPr id="0" name=""/>
        <dsp:cNvSpPr/>
      </dsp:nvSpPr>
      <dsp:spPr>
        <a:xfrm>
          <a:off x="0" y="2703"/>
          <a:ext cx="7427506" cy="92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Counseling (the Alabama State Bar will provide resources!)</a:t>
          </a:r>
        </a:p>
      </dsp:txBody>
      <dsp:txXfrm>
        <a:off x="0" y="2703"/>
        <a:ext cx="7427506" cy="921912"/>
      </dsp:txXfrm>
    </dsp:sp>
    <dsp:sp modelId="{0EDDC47F-9255-4D9E-9B79-782D41D3D669}">
      <dsp:nvSpPr>
        <dsp:cNvPr id="0" name=""/>
        <dsp:cNvSpPr/>
      </dsp:nvSpPr>
      <dsp:spPr>
        <a:xfrm>
          <a:off x="0" y="924616"/>
          <a:ext cx="7427506"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CF2123F-4B1A-4544-A50B-62A0F90D0B59}">
      <dsp:nvSpPr>
        <dsp:cNvPr id="0" name=""/>
        <dsp:cNvSpPr/>
      </dsp:nvSpPr>
      <dsp:spPr>
        <a:xfrm>
          <a:off x="0" y="924616"/>
          <a:ext cx="7427506" cy="92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Law Practice Management Program https://www.alabar.org/programs/lawpracticemanagement/)  </a:t>
          </a:r>
        </a:p>
      </dsp:txBody>
      <dsp:txXfrm>
        <a:off x="0" y="924616"/>
        <a:ext cx="7427506" cy="921912"/>
      </dsp:txXfrm>
    </dsp:sp>
    <dsp:sp modelId="{C8AB4B9D-C049-47AC-9124-2FB55E5548A5}">
      <dsp:nvSpPr>
        <dsp:cNvPr id="0" name=""/>
        <dsp:cNvSpPr/>
      </dsp:nvSpPr>
      <dsp:spPr>
        <a:xfrm>
          <a:off x="0" y="1846528"/>
          <a:ext cx="7427506"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D4BFB76-AFA2-4ECF-8414-362FD5AE1B9B}">
      <dsp:nvSpPr>
        <dsp:cNvPr id="0" name=""/>
        <dsp:cNvSpPr/>
      </dsp:nvSpPr>
      <dsp:spPr>
        <a:xfrm>
          <a:off x="0" y="1846528"/>
          <a:ext cx="7427506" cy="92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Apps (Headspace, Insight Timer) </a:t>
          </a:r>
        </a:p>
      </dsp:txBody>
      <dsp:txXfrm>
        <a:off x="0" y="1846528"/>
        <a:ext cx="7427506" cy="921912"/>
      </dsp:txXfrm>
    </dsp:sp>
    <dsp:sp modelId="{99026B4B-7C40-403E-BA5E-F7C312D0A7BF}">
      <dsp:nvSpPr>
        <dsp:cNvPr id="0" name=""/>
        <dsp:cNvSpPr/>
      </dsp:nvSpPr>
      <dsp:spPr>
        <a:xfrm>
          <a:off x="0" y="2768441"/>
          <a:ext cx="7427506"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67E2892-4273-465B-831C-C1E964533DCD}">
      <dsp:nvSpPr>
        <dsp:cNvPr id="0" name=""/>
        <dsp:cNvSpPr/>
      </dsp:nvSpPr>
      <dsp:spPr>
        <a:xfrm>
          <a:off x="0" y="2768441"/>
          <a:ext cx="7427506" cy="92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12 Step Recovery Programs</a:t>
          </a:r>
        </a:p>
      </dsp:txBody>
      <dsp:txXfrm>
        <a:off x="0" y="2768441"/>
        <a:ext cx="7427506" cy="921912"/>
      </dsp:txXfrm>
    </dsp:sp>
    <dsp:sp modelId="{A2F3367B-FE98-4493-B340-D9E5D8EC3773}">
      <dsp:nvSpPr>
        <dsp:cNvPr id="0" name=""/>
        <dsp:cNvSpPr/>
      </dsp:nvSpPr>
      <dsp:spPr>
        <a:xfrm>
          <a:off x="0" y="3690354"/>
          <a:ext cx="7427506"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6391C93-65D7-4F98-9F7C-A07312CEFA26}">
      <dsp:nvSpPr>
        <dsp:cNvPr id="0" name=""/>
        <dsp:cNvSpPr/>
      </dsp:nvSpPr>
      <dsp:spPr>
        <a:xfrm>
          <a:off x="0" y="3690354"/>
          <a:ext cx="7427506" cy="92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Alanon </a:t>
          </a:r>
        </a:p>
      </dsp:txBody>
      <dsp:txXfrm>
        <a:off x="0" y="3690354"/>
        <a:ext cx="7427506" cy="921912"/>
      </dsp:txXfrm>
    </dsp:sp>
    <dsp:sp modelId="{9E75EDFE-155C-4FE5-A42C-3A616BA16E56}">
      <dsp:nvSpPr>
        <dsp:cNvPr id="0" name=""/>
        <dsp:cNvSpPr/>
      </dsp:nvSpPr>
      <dsp:spPr>
        <a:xfrm>
          <a:off x="0" y="4612266"/>
          <a:ext cx="7427506"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4E8C8C0-04F6-42FE-82EC-12FAE8822E0B}">
      <dsp:nvSpPr>
        <dsp:cNvPr id="0" name=""/>
        <dsp:cNvSpPr/>
      </dsp:nvSpPr>
      <dsp:spPr>
        <a:xfrm>
          <a:off x="0" y="4612266"/>
          <a:ext cx="7427506" cy="92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Church and Spiritual Centers </a:t>
          </a:r>
        </a:p>
      </dsp:txBody>
      <dsp:txXfrm>
        <a:off x="0" y="4612266"/>
        <a:ext cx="7427506" cy="9219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20">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7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8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1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150">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16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130">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B58D53-180C-4442-B194-DE17E0C72D01}" type="datetimeFigureOut">
              <a:rPr lang="en-US" smtClean="0"/>
              <a:t>10/2/26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CF1939-7E90-E243-A7E5-79864DC73C5C}" type="slidenum">
              <a:rPr lang="en-US" smtClean="0"/>
              <a:t>‹#›</a:t>
            </a:fld>
            <a:endParaRPr lang="en-US"/>
          </a:p>
        </p:txBody>
      </p:sp>
    </p:spTree>
    <p:extLst>
      <p:ext uri="{BB962C8B-B14F-4D97-AF65-F5344CB8AC3E}">
        <p14:creationId xmlns:p14="http://schemas.microsoft.com/office/powerpoint/2010/main" val="2613992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seminar never caused lasting change in my life (much like a sermon).  It is our experiences and usually pain that causes change.  My hope is that something I say today will resonate with your own personal experiences and spark some type of positive change in your life. </a:t>
            </a:r>
          </a:p>
        </p:txBody>
      </p:sp>
      <p:sp>
        <p:nvSpPr>
          <p:cNvPr id="4" name="Slide Number Placeholder 3"/>
          <p:cNvSpPr>
            <a:spLocks noGrp="1"/>
          </p:cNvSpPr>
          <p:nvPr>
            <p:ph type="sldNum" sz="quarter" idx="5"/>
          </p:nvPr>
        </p:nvSpPr>
        <p:spPr/>
        <p:txBody>
          <a:bodyPr/>
          <a:lstStyle/>
          <a:p>
            <a:fld id="{4BCF1939-7E90-E243-A7E5-79864DC73C5C}" type="slidenum">
              <a:rPr lang="en-US" smtClean="0"/>
              <a:t>2</a:t>
            </a:fld>
            <a:endParaRPr lang="en-US" dirty="0"/>
          </a:p>
        </p:txBody>
      </p:sp>
    </p:spTree>
    <p:extLst>
      <p:ext uri="{BB962C8B-B14F-4D97-AF65-F5344CB8AC3E}">
        <p14:creationId xmlns:p14="http://schemas.microsoft.com/office/powerpoint/2010/main" val="67314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CF1939-7E90-E243-A7E5-79864DC73C5C}" type="slidenum">
              <a:rPr lang="en-US" smtClean="0"/>
              <a:t>5</a:t>
            </a:fld>
            <a:endParaRPr lang="en-US" dirty="0"/>
          </a:p>
        </p:txBody>
      </p:sp>
    </p:spTree>
    <p:extLst>
      <p:ext uri="{BB962C8B-B14F-4D97-AF65-F5344CB8AC3E}">
        <p14:creationId xmlns:p14="http://schemas.microsoft.com/office/powerpoint/2010/main" val="4266437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CF1939-7E90-E243-A7E5-79864DC73C5C}" type="slidenum">
              <a:rPr lang="en-US" smtClean="0"/>
              <a:t>15</a:t>
            </a:fld>
            <a:endParaRPr lang="en-US" dirty="0"/>
          </a:p>
        </p:txBody>
      </p:sp>
    </p:spTree>
    <p:extLst>
      <p:ext uri="{BB962C8B-B14F-4D97-AF65-F5344CB8AC3E}">
        <p14:creationId xmlns:p14="http://schemas.microsoft.com/office/powerpoint/2010/main" val="3701862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6C5C7-4827-93AB-E264-00F065A92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9D2A1-E225-AFD1-F926-FB4E2EFD8C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48819B-BBCC-8FDE-44DF-CDE9458BE5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C9D646-232D-192E-B271-562AFF1AA408}"/>
              </a:ext>
            </a:extLst>
          </p:cNvPr>
          <p:cNvSpPr>
            <a:spLocks noGrp="1"/>
          </p:cNvSpPr>
          <p:nvPr>
            <p:ph type="sldNum" sz="quarter" idx="5"/>
          </p:nvPr>
        </p:nvSpPr>
        <p:spPr/>
        <p:txBody>
          <a:bodyPr/>
          <a:lstStyle/>
          <a:p>
            <a:fld id="{4BCF1939-7E90-E243-A7E5-79864DC73C5C}" type="slidenum">
              <a:rPr lang="en-US" smtClean="0"/>
              <a:t>16</a:t>
            </a:fld>
            <a:endParaRPr lang="en-US" dirty="0"/>
          </a:p>
        </p:txBody>
      </p:sp>
    </p:spTree>
    <p:extLst>
      <p:ext uri="{BB962C8B-B14F-4D97-AF65-F5344CB8AC3E}">
        <p14:creationId xmlns:p14="http://schemas.microsoft.com/office/powerpoint/2010/main" val="468150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CF1939-7E90-E243-A7E5-79864DC73C5C}" type="slidenum">
              <a:rPr lang="en-US" smtClean="0"/>
              <a:t>22</a:t>
            </a:fld>
            <a:endParaRPr lang="en-US"/>
          </a:p>
        </p:txBody>
      </p:sp>
    </p:spTree>
    <p:extLst>
      <p:ext uri="{BB962C8B-B14F-4D97-AF65-F5344CB8AC3E}">
        <p14:creationId xmlns:p14="http://schemas.microsoft.com/office/powerpoint/2010/main" val="1260834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an interesting question for a lawyer!  Many of us deal regularly with boundaries and disputes regarding the same. </a:t>
            </a:r>
          </a:p>
        </p:txBody>
      </p:sp>
      <p:sp>
        <p:nvSpPr>
          <p:cNvPr id="4" name="Slide Number Placeholder 3"/>
          <p:cNvSpPr>
            <a:spLocks noGrp="1"/>
          </p:cNvSpPr>
          <p:nvPr>
            <p:ph type="sldNum" sz="quarter" idx="5"/>
          </p:nvPr>
        </p:nvSpPr>
        <p:spPr/>
        <p:txBody>
          <a:bodyPr/>
          <a:lstStyle/>
          <a:p>
            <a:fld id="{4BCF1939-7E90-E243-A7E5-79864DC73C5C}" type="slidenum">
              <a:rPr lang="en-US" smtClean="0"/>
              <a:t>37</a:t>
            </a:fld>
            <a:endParaRPr lang="en-US"/>
          </a:p>
        </p:txBody>
      </p:sp>
    </p:spTree>
    <p:extLst>
      <p:ext uri="{BB962C8B-B14F-4D97-AF65-F5344CB8AC3E}">
        <p14:creationId xmlns:p14="http://schemas.microsoft.com/office/powerpoint/2010/main" val="1197550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CF1939-7E90-E243-A7E5-79864DC73C5C}" type="slidenum">
              <a:rPr lang="en-US" smtClean="0"/>
              <a:t>42</a:t>
            </a:fld>
            <a:endParaRPr lang="en-US"/>
          </a:p>
        </p:txBody>
      </p:sp>
    </p:spTree>
    <p:extLst>
      <p:ext uri="{BB962C8B-B14F-4D97-AF65-F5344CB8AC3E}">
        <p14:creationId xmlns:p14="http://schemas.microsoft.com/office/powerpoint/2010/main" val="1847331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40B86FC8-8CAA-0246-AACB-69AAE87AD2BA}" type="datetimeFigureOut">
              <a:rPr lang="en-US" smtClean="0"/>
              <a:t>10/2/26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2190397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B86FC8-8CAA-0246-AACB-69AAE87AD2BA}"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3140210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B86FC8-8CAA-0246-AACB-69AAE87AD2BA}"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2453038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B86FC8-8CAA-0246-AACB-69AAE87AD2BA}" type="datetimeFigureOut">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1754117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B86FC8-8CAA-0246-AACB-69AAE87AD2BA}" type="datetimeFigureOut">
              <a:rPr lang="en-US" smtClean="0"/>
              <a:t>10/2/26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1935329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B86FC8-8CAA-0246-AACB-69AAE87AD2BA}" type="datetimeFigureOut">
              <a:rPr lang="en-US" smtClean="0"/>
              <a:t>10/2/26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3140033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B86FC8-8CAA-0246-AACB-69AAE87AD2BA}" type="datetimeFigureOut">
              <a:rPr lang="en-US" smtClean="0"/>
              <a:t>10/2/26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654146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B86FC8-8CAA-0246-AACB-69AAE87AD2BA}" type="datetimeFigureOut">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1976107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B86FC8-8CAA-0246-AACB-69AAE87AD2BA}" type="datetimeFigureOut">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1577035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B86FC8-8CAA-0246-AACB-69AAE87AD2BA}" type="datetimeFigureOut">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2538364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B86FC8-8CAA-0246-AACB-69AAE87AD2BA}" type="datetimeFigureOut">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2471600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B86FC8-8CAA-0246-AACB-69AAE87AD2BA}" type="datetimeFigureOut">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90EBE9-08D3-FD44-A793-056909FB7EC2}"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022598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B86FC8-8CAA-0246-AACB-69AAE87AD2BA}" type="datetimeFigureOut">
              <a:rPr lang="en-US" smtClean="0"/>
              <a:t>10/2/26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1348789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0B86FC8-8CAA-0246-AACB-69AAE87AD2BA}" type="datetimeFigureOut">
              <a:rPr lang="en-US" smtClean="0"/>
              <a:t>10/2/26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3749042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0B86FC8-8CAA-0246-AACB-69AAE87AD2BA}" type="datetimeFigureOut">
              <a:rPr lang="en-US" smtClean="0"/>
              <a:t>10/2/26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7733356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B86FC8-8CAA-0246-AACB-69AAE87AD2BA}"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1396581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B86FC8-8CAA-0246-AACB-69AAE87AD2BA}" type="datetimeFigureOut">
              <a:rPr lang="en-US" smtClean="0"/>
              <a:t>10/2/26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90EBE9-08D3-FD44-A793-056909FB7EC2}" type="slidenum">
              <a:rPr lang="en-US" smtClean="0"/>
              <a:t>‹#›</a:t>
            </a:fld>
            <a:endParaRPr lang="en-US"/>
          </a:p>
        </p:txBody>
      </p:sp>
    </p:spTree>
    <p:extLst>
      <p:ext uri="{BB962C8B-B14F-4D97-AF65-F5344CB8AC3E}">
        <p14:creationId xmlns:p14="http://schemas.microsoft.com/office/powerpoint/2010/main" val="4066762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0B86FC8-8CAA-0246-AACB-69AAE87AD2BA}" type="datetimeFigureOut">
              <a:rPr lang="en-US" smtClean="0"/>
              <a:t>10/2/26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C890EBE9-08D3-FD44-A793-056909FB7EC2}" type="slidenum">
              <a:rPr lang="en-US" smtClean="0"/>
              <a:t>‹#›</a:t>
            </a:fld>
            <a:endParaRPr lang="en-US"/>
          </a:p>
        </p:txBody>
      </p:sp>
    </p:spTree>
    <p:extLst>
      <p:ext uri="{BB962C8B-B14F-4D97-AF65-F5344CB8AC3E}">
        <p14:creationId xmlns:p14="http://schemas.microsoft.com/office/powerpoint/2010/main" val="1064463701"/>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05_C3A806D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mindful-leaders.com/wp-content/uploads/2019/10/Manage-Your-Energy-Not-Your-Time.pdf"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png"/><Relationship Id="rId7" Type="http://schemas.openxmlformats.org/officeDocument/2006/relationships/diagramColors" Target="../diagrams/colors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s://www.alabar.org/programs/alabama-lawyer-assistance-progra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38_42DC28E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owDiffused/>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42691-4768-FA04-159D-1D5087D1D491}"/>
              </a:ext>
            </a:extLst>
          </p:cNvPr>
          <p:cNvSpPr>
            <a:spLocks noGrp="1"/>
          </p:cNvSpPr>
          <p:nvPr>
            <p:ph type="ctrTitle"/>
          </p:nvPr>
        </p:nvSpPr>
        <p:spPr>
          <a:xfrm>
            <a:off x="4377313" y="687388"/>
            <a:ext cx="6690080" cy="5483225"/>
          </a:xfrm>
          <a:effectLst/>
        </p:spPr>
        <p:txBody>
          <a:bodyPr wrap="square" anchor="ctr">
            <a:normAutofit/>
          </a:bodyPr>
          <a:lstStyle/>
          <a:p>
            <a:pPr algn="l"/>
            <a:r>
              <a:rPr lang="en-US" sz="6500" b="1" dirty="0">
                <a:solidFill>
                  <a:schemeClr val="tx1">
                    <a:lumMod val="95000"/>
                  </a:schemeClr>
                </a:solidFill>
              </a:rPr>
              <a:t>Pressure, Priorities, and Peace:</a:t>
            </a:r>
            <a:br>
              <a:rPr lang="en-US" sz="7200" b="1" dirty="0">
                <a:solidFill>
                  <a:schemeClr val="tx1">
                    <a:lumMod val="95000"/>
                  </a:schemeClr>
                </a:solidFill>
              </a:rPr>
            </a:br>
            <a:r>
              <a:rPr lang="en-US" sz="5500" b="1" dirty="0">
                <a:solidFill>
                  <a:schemeClr val="tx1">
                    <a:lumMod val="95000"/>
                  </a:schemeClr>
                </a:solidFill>
              </a:rPr>
              <a:t>Managing Stress in the Practice of Law</a:t>
            </a:r>
          </a:p>
        </p:txBody>
      </p:sp>
      <p:sp>
        <p:nvSpPr>
          <p:cNvPr id="3" name="Subtitle 2">
            <a:extLst>
              <a:ext uri="{FF2B5EF4-FFF2-40B4-BE49-F238E27FC236}">
                <a16:creationId xmlns:a16="http://schemas.microsoft.com/office/drawing/2014/main" id="{B46B32DB-4D47-475E-DE76-B13C0F90AD74}"/>
              </a:ext>
            </a:extLst>
          </p:cNvPr>
          <p:cNvSpPr>
            <a:spLocks noGrp="1"/>
          </p:cNvSpPr>
          <p:nvPr>
            <p:ph type="subTitle" idx="1"/>
          </p:nvPr>
        </p:nvSpPr>
        <p:spPr>
          <a:xfrm>
            <a:off x="838200" y="1295400"/>
            <a:ext cx="2895646" cy="4267200"/>
          </a:xfrm>
        </p:spPr>
        <p:txBody>
          <a:bodyPr anchor="ctr">
            <a:normAutofit/>
          </a:bodyPr>
          <a:lstStyle/>
          <a:p>
            <a:r>
              <a:rPr lang="en-US" sz="2400" dirty="0">
                <a:solidFill>
                  <a:schemeClr val="tx1">
                    <a:lumMod val="95000"/>
                  </a:schemeClr>
                </a:solidFill>
              </a:rPr>
              <a:t>Erin Boryczka </a:t>
            </a:r>
          </a:p>
          <a:p>
            <a:r>
              <a:rPr lang="en-US" sz="2400" dirty="0">
                <a:solidFill>
                  <a:schemeClr val="tx1">
                    <a:lumMod val="95000"/>
                  </a:schemeClr>
                </a:solidFill>
              </a:rPr>
              <a:t>and </a:t>
            </a:r>
          </a:p>
          <a:p>
            <a:r>
              <a:rPr lang="en-US" sz="2400" dirty="0">
                <a:solidFill>
                  <a:schemeClr val="tx1">
                    <a:lumMod val="95000"/>
                  </a:schemeClr>
                </a:solidFill>
              </a:rPr>
              <a:t>Jack T. Carney</a:t>
            </a:r>
          </a:p>
          <a:p>
            <a:r>
              <a:rPr lang="en-US" sz="2400" dirty="0">
                <a:solidFill>
                  <a:schemeClr val="tx1">
                    <a:lumMod val="95000"/>
                  </a:schemeClr>
                </a:solidFill>
              </a:rPr>
              <a:t>Committee Member, Alabama Lawyer Assistance Program </a:t>
            </a:r>
          </a:p>
        </p:txBody>
      </p:sp>
    </p:spTree>
    <p:extLst>
      <p:ext uri="{BB962C8B-B14F-4D97-AF65-F5344CB8AC3E}">
        <p14:creationId xmlns:p14="http://schemas.microsoft.com/office/powerpoint/2010/main" val="386830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1C338-26E0-B23D-5BC1-009080D10105}"/>
              </a:ext>
            </a:extLst>
          </p:cNvPr>
          <p:cNvSpPr>
            <a:spLocks noGrp="1"/>
          </p:cNvSpPr>
          <p:nvPr>
            <p:ph type="title"/>
          </p:nvPr>
        </p:nvSpPr>
        <p:spPr>
          <a:xfrm>
            <a:off x="838200" y="365125"/>
            <a:ext cx="10515600" cy="1325563"/>
          </a:xfrm>
        </p:spPr>
        <p:txBody>
          <a:bodyPr>
            <a:normAutofit/>
          </a:bodyPr>
          <a:lstStyle/>
          <a:p>
            <a:r>
              <a:rPr lang="en-US" dirty="0"/>
              <a:t>Your Speaker </a:t>
            </a:r>
          </a:p>
        </p:txBody>
      </p:sp>
      <p:graphicFrame>
        <p:nvGraphicFramePr>
          <p:cNvPr id="5" name="Content Placeholder 2">
            <a:extLst>
              <a:ext uri="{FF2B5EF4-FFF2-40B4-BE49-F238E27FC236}">
                <a16:creationId xmlns:a16="http://schemas.microsoft.com/office/drawing/2014/main" id="{BA5659F1-1F7C-889C-7664-574BA0A30630}"/>
              </a:ext>
            </a:extLst>
          </p:cNvPr>
          <p:cNvGraphicFramePr>
            <a:graphicFrameLocks noGrp="1"/>
          </p:cNvGraphicFramePr>
          <p:nvPr>
            <p:ph idx="1"/>
            <p:extLst>
              <p:ext uri="{D42A27DB-BD31-4B8C-83A1-F6EECF244321}">
                <p14:modId xmlns:p14="http://schemas.microsoft.com/office/powerpoint/2010/main" val="681964343"/>
              </p:ext>
            </p:extLst>
          </p:nvPr>
        </p:nvGraphicFramePr>
        <p:xfrm>
          <a:off x="1120000" y="1825625"/>
          <a:ext cx="102338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52446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F751CE7-1188-4E8D-404F-D5BDA8D9230B}"/>
              </a:ext>
            </a:extLst>
          </p:cNvPr>
          <p:cNvPicPr>
            <a:picLocks noChangeAspect="1" noChangeArrowheads="1"/>
          </p:cNvPicPr>
          <p:nvPr/>
        </p:nvPicPr>
        <p:blipFill>
          <a:blip r:embed="rId3">
            <a:duotone>
              <a:prstClr val="black"/>
              <a:schemeClr val="tx2">
                <a:tint val="45000"/>
                <a:satMod val="400000"/>
              </a:schemeClr>
            </a:duotone>
            <a:alphaModFix amt="12000"/>
            <a:extLst>
              <a:ext uri="{28A0092B-C50C-407E-A947-70E740481C1C}">
                <a14:useLocalDpi xmlns:a14="http://schemas.microsoft.com/office/drawing/2010/main" val="0"/>
              </a:ext>
            </a:extLst>
          </a:blip>
          <a:srcRect l="227" r="1" b="1"/>
          <a:stretch>
            <a:fillRect/>
          </a:stretch>
        </p:blipFill>
        <p:spPr bwMode="auto">
          <a:xfrm>
            <a:off x="20" y="1"/>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0F3E701-F5F7-EF58-C1EE-B4FA03ABDBAD}"/>
              </a:ext>
            </a:extLst>
          </p:cNvPr>
          <p:cNvSpPr>
            <a:spLocks noGrp="1"/>
          </p:cNvSpPr>
          <p:nvPr>
            <p:ph type="title"/>
          </p:nvPr>
        </p:nvSpPr>
        <p:spPr>
          <a:xfrm>
            <a:off x="838200" y="365125"/>
            <a:ext cx="10515600" cy="1325563"/>
          </a:xfrm>
        </p:spPr>
        <p:txBody>
          <a:bodyPr>
            <a:normAutofit/>
          </a:bodyPr>
          <a:lstStyle/>
          <a:p>
            <a:r>
              <a:rPr lang="en-US" dirty="0"/>
              <a:t>The Law is Stressful </a:t>
            </a:r>
          </a:p>
        </p:txBody>
      </p:sp>
      <p:sp>
        <p:nvSpPr>
          <p:cNvPr id="3" name="Content Placeholder 2">
            <a:extLst>
              <a:ext uri="{FF2B5EF4-FFF2-40B4-BE49-F238E27FC236}">
                <a16:creationId xmlns:a16="http://schemas.microsoft.com/office/drawing/2014/main" id="{B28670EE-3259-F5D9-7511-36D5DA708D4A}"/>
              </a:ext>
            </a:extLst>
          </p:cNvPr>
          <p:cNvSpPr>
            <a:spLocks noGrp="1"/>
          </p:cNvSpPr>
          <p:nvPr>
            <p:ph idx="1"/>
          </p:nvPr>
        </p:nvSpPr>
        <p:spPr>
          <a:xfrm>
            <a:off x="1120000" y="1825625"/>
            <a:ext cx="10233800" cy="4351338"/>
          </a:xfrm>
        </p:spPr>
        <p:txBody>
          <a:bodyPr>
            <a:normAutofit/>
          </a:bodyPr>
          <a:lstStyle/>
          <a:p>
            <a:pPr marL="0" indent="0" algn="just">
              <a:buNone/>
            </a:pPr>
            <a:r>
              <a:rPr lang="en-US" dirty="0"/>
              <a:t>In 2018, Jack spoke to his daughter’s third grade class about having a career as a lawyer.  He tried to inspire them and spoke about the many benefits that lawyers provide to our community, including:</a:t>
            </a:r>
          </a:p>
          <a:p>
            <a:pPr marL="0" indent="0">
              <a:buNone/>
            </a:pPr>
            <a:endParaRPr lang="en-US" dirty="0"/>
          </a:p>
          <a:p>
            <a:pPr lvl="1"/>
            <a:r>
              <a:rPr lang="en-US" dirty="0"/>
              <a:t>Peacefully resolving disputes </a:t>
            </a:r>
          </a:p>
          <a:p>
            <a:pPr lvl="1"/>
            <a:r>
              <a:rPr lang="en-US" dirty="0"/>
              <a:t>Helping people get benefits </a:t>
            </a:r>
          </a:p>
          <a:p>
            <a:pPr lvl="1"/>
            <a:r>
              <a:rPr lang="en-US" dirty="0"/>
              <a:t>Protecting rights</a:t>
            </a:r>
          </a:p>
          <a:p>
            <a:pPr lvl="1"/>
            <a:r>
              <a:rPr lang="en-US" dirty="0"/>
              <a:t>Protecting public safety</a:t>
            </a:r>
          </a:p>
          <a:p>
            <a:pPr lvl="1"/>
            <a:r>
              <a:rPr lang="en-US" dirty="0"/>
              <a:t>Etc., etc., etc. </a:t>
            </a:r>
          </a:p>
          <a:p>
            <a:pPr lvl="1"/>
            <a:endParaRPr lang="en-US" dirty="0"/>
          </a:p>
          <a:p>
            <a:pPr lvl="1"/>
            <a:endParaRPr lang="en-US" dirty="0"/>
          </a:p>
        </p:txBody>
      </p:sp>
    </p:spTree>
    <p:extLst>
      <p:ext uri="{BB962C8B-B14F-4D97-AF65-F5344CB8AC3E}">
        <p14:creationId xmlns:p14="http://schemas.microsoft.com/office/powerpoint/2010/main" val="199494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3" grpId="0" uiExpand="1" build="p"/>
      <p:bldP spid="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0280F-B37D-81CF-E5CE-B274AFD3503B}"/>
              </a:ext>
            </a:extLst>
          </p:cNvPr>
          <p:cNvSpPr>
            <a:spLocks noGrp="1"/>
          </p:cNvSpPr>
          <p:nvPr>
            <p:ph type="title"/>
          </p:nvPr>
        </p:nvSpPr>
        <p:spPr/>
        <p:txBody>
          <a:bodyPr/>
          <a:lstStyle/>
          <a:p>
            <a:r>
              <a:rPr lang="en-US" dirty="0"/>
              <a:t>The Law is Stressful </a:t>
            </a:r>
          </a:p>
        </p:txBody>
      </p:sp>
      <p:sp>
        <p:nvSpPr>
          <p:cNvPr id="3" name="Content Placeholder 2">
            <a:extLst>
              <a:ext uri="{FF2B5EF4-FFF2-40B4-BE49-F238E27FC236}">
                <a16:creationId xmlns:a16="http://schemas.microsoft.com/office/drawing/2014/main" id="{3140C519-AF81-0C34-7347-0861A36530B7}"/>
              </a:ext>
            </a:extLst>
          </p:cNvPr>
          <p:cNvSpPr>
            <a:spLocks noGrp="1"/>
          </p:cNvSpPr>
          <p:nvPr>
            <p:ph idx="1"/>
          </p:nvPr>
        </p:nvSpPr>
        <p:spPr/>
        <p:txBody>
          <a:bodyPr/>
          <a:lstStyle/>
          <a:p>
            <a:pPr marL="0" indent="0">
              <a:buNone/>
            </a:pPr>
            <a:endParaRPr lang="en-US" dirty="0"/>
          </a:p>
        </p:txBody>
      </p:sp>
      <p:pic>
        <p:nvPicPr>
          <p:cNvPr id="1026" name="Picture 2">
            <a:extLst>
              <a:ext uri="{FF2B5EF4-FFF2-40B4-BE49-F238E27FC236}">
                <a16:creationId xmlns:a16="http://schemas.microsoft.com/office/drawing/2014/main" id="{90A17D5E-8DCF-7FB4-058A-1D8739DEE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1153" y="1845235"/>
            <a:ext cx="7194176" cy="4647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921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descr="A vintage weighing scales">
            <a:extLst>
              <a:ext uri="{FF2B5EF4-FFF2-40B4-BE49-F238E27FC236}">
                <a16:creationId xmlns:a16="http://schemas.microsoft.com/office/drawing/2014/main" id="{B3B42F6E-E114-F5BC-83C6-6D1DB78D457C}"/>
              </a:ext>
            </a:extLst>
          </p:cNvPr>
          <p:cNvPicPr>
            <a:picLocks noChangeAspect="1"/>
          </p:cNvPicPr>
          <p:nvPr/>
        </p:nvPicPr>
        <p:blipFill>
          <a:blip r:embed="rId4"/>
          <a:srcRect r="1" b="1324"/>
          <a:stretch>
            <a:fillRect/>
          </a:stretch>
        </p:blipFill>
        <p:spPr>
          <a:xfrm>
            <a:off x="7552944" y="10"/>
            <a:ext cx="4639056" cy="6857990"/>
          </a:xfrm>
          <a:prstGeom prst="rect">
            <a:avLst/>
          </a:prstGeom>
        </p:spPr>
      </p:pic>
      <p:sp useBgFill="1">
        <p:nvSpPr>
          <p:cNvPr id="12" name="Rectangle 11">
            <a:extLst>
              <a:ext uri="{FF2B5EF4-FFF2-40B4-BE49-F238E27FC236}">
                <a16:creationId xmlns:a16="http://schemas.microsoft.com/office/drawing/2014/main" id="{97E60398-905F-436C-AB6F-00D742F62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ln>
            <a:noFill/>
          </a:ln>
          <a:effectLst>
            <a:outerShdw blurRad="1397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1C4E5C-219D-50ED-13EB-6554EBF32A45}"/>
              </a:ext>
            </a:extLst>
          </p:cNvPr>
          <p:cNvSpPr>
            <a:spLocks noGrp="1"/>
          </p:cNvSpPr>
          <p:nvPr>
            <p:ph type="title"/>
          </p:nvPr>
        </p:nvSpPr>
        <p:spPr>
          <a:xfrm>
            <a:off x="838201" y="365125"/>
            <a:ext cx="6361590" cy="1325563"/>
          </a:xfrm>
        </p:spPr>
        <p:txBody>
          <a:bodyPr>
            <a:normAutofit/>
          </a:bodyPr>
          <a:lstStyle/>
          <a:p>
            <a:r>
              <a:rPr lang="en-US" dirty="0"/>
              <a:t>The Law is Stressful </a:t>
            </a:r>
          </a:p>
        </p:txBody>
      </p:sp>
      <p:sp>
        <p:nvSpPr>
          <p:cNvPr id="3" name="Content Placeholder 2">
            <a:extLst>
              <a:ext uri="{FF2B5EF4-FFF2-40B4-BE49-F238E27FC236}">
                <a16:creationId xmlns:a16="http://schemas.microsoft.com/office/drawing/2014/main" id="{8D37F61E-8199-44C1-A0C1-B2BDD20D1343}"/>
              </a:ext>
            </a:extLst>
          </p:cNvPr>
          <p:cNvSpPr>
            <a:spLocks noGrp="1"/>
          </p:cNvSpPr>
          <p:nvPr>
            <p:ph idx="1"/>
          </p:nvPr>
        </p:nvSpPr>
        <p:spPr>
          <a:xfrm>
            <a:off x="558938" y="1940719"/>
            <a:ext cx="6920116" cy="4667250"/>
          </a:xfrm>
        </p:spPr>
        <p:txBody>
          <a:bodyPr>
            <a:normAutofit/>
          </a:bodyPr>
          <a:lstStyle/>
          <a:p>
            <a:r>
              <a:rPr lang="en-US" sz="2400" dirty="0"/>
              <a:t>A 2023 ABA Survey found that 71% of attorneys experienced anxiety (up 5% from the prior year)</a:t>
            </a:r>
          </a:p>
          <a:p>
            <a:r>
              <a:rPr lang="en-US" sz="2400" dirty="0"/>
              <a:t>Lawyers claiming to experience depression was up 3% to 38%</a:t>
            </a:r>
          </a:p>
          <a:p>
            <a:r>
              <a:rPr lang="en-US" sz="2400" dirty="0"/>
              <a:t>50% of lawyers felt a feeling of failure or self-doubt</a:t>
            </a:r>
          </a:p>
          <a:p>
            <a:r>
              <a:rPr lang="en-US" sz="2400" dirty="0"/>
              <a:t>60% of lawyers feel overwhelmed, irritable and exhausted</a:t>
            </a:r>
          </a:p>
          <a:p>
            <a:pPr marL="0" indent="0">
              <a:buNone/>
            </a:pPr>
            <a:endParaRPr lang="en-US" sz="2000" dirty="0"/>
          </a:p>
          <a:p>
            <a:pPr marL="0" indent="0">
              <a:buNone/>
            </a:pPr>
            <a:r>
              <a:rPr lang="en-US" sz="1400" dirty="0"/>
              <a:t>https://www.abajournal.com/news/article/mental-health-initiatives-arent-curbing-lawyer-stress-and-anxiety-new-study-shows#google_vignette</a:t>
            </a:r>
          </a:p>
        </p:txBody>
      </p:sp>
    </p:spTree>
    <p:extLst>
      <p:ext uri="{BB962C8B-B14F-4D97-AF65-F5344CB8AC3E}">
        <p14:creationId xmlns:p14="http://schemas.microsoft.com/office/powerpoint/2010/main" val="1409723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47A3E-76A8-2159-9806-A4B0095B5B8C}"/>
              </a:ext>
            </a:extLst>
          </p:cNvPr>
          <p:cNvSpPr>
            <a:spLocks noGrp="1"/>
          </p:cNvSpPr>
          <p:nvPr>
            <p:ph type="title"/>
          </p:nvPr>
        </p:nvSpPr>
        <p:spPr/>
        <p:txBody>
          <a:bodyPr>
            <a:normAutofit/>
          </a:bodyPr>
          <a:lstStyle/>
          <a:p>
            <a:r>
              <a:rPr lang="en-US" dirty="0"/>
              <a:t>The Law is Deadly 	</a:t>
            </a:r>
          </a:p>
        </p:txBody>
      </p:sp>
      <p:graphicFrame>
        <p:nvGraphicFramePr>
          <p:cNvPr id="5" name="Content Placeholder 2">
            <a:extLst>
              <a:ext uri="{FF2B5EF4-FFF2-40B4-BE49-F238E27FC236}">
                <a16:creationId xmlns:a16="http://schemas.microsoft.com/office/drawing/2014/main" id="{67AF7AB0-5608-2079-5272-FD14C07A6A4E}"/>
              </a:ext>
            </a:extLst>
          </p:cNvPr>
          <p:cNvGraphicFramePr>
            <a:graphicFrameLocks noGrp="1"/>
          </p:cNvGraphicFramePr>
          <p:nvPr>
            <p:ph idx="1"/>
            <p:extLst>
              <p:ext uri="{D42A27DB-BD31-4B8C-83A1-F6EECF244321}">
                <p14:modId xmlns:p14="http://schemas.microsoft.com/office/powerpoint/2010/main" val="4028552529"/>
              </p:ext>
            </p:extLst>
          </p:nvPr>
        </p:nvGraphicFramePr>
        <p:xfrm>
          <a:off x="1120000" y="1825625"/>
          <a:ext cx="102338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8888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painting of a person in a frame&#10;&#10;Description automatically generated">
            <a:extLst>
              <a:ext uri="{FF2B5EF4-FFF2-40B4-BE49-F238E27FC236}">
                <a16:creationId xmlns:a16="http://schemas.microsoft.com/office/drawing/2014/main" id="{2878A353-5C6C-FD12-C0AA-4841018B2954}"/>
              </a:ext>
            </a:extLst>
          </p:cNvPr>
          <p:cNvPicPr>
            <a:picLocks noChangeAspect="1"/>
          </p:cNvPicPr>
          <p:nvPr/>
        </p:nvPicPr>
        <p:blipFill>
          <a:blip r:embed="rId3"/>
          <a:srcRect r="1" b="3141"/>
          <a:stretch>
            <a:fillRect/>
          </a:stretch>
        </p:blipFill>
        <p:spPr>
          <a:xfrm>
            <a:off x="6531078" y="472440"/>
            <a:ext cx="5240984" cy="5896098"/>
          </a:xfrm>
          <a:prstGeom prst="rect">
            <a:avLst/>
          </a:prstGeom>
        </p:spPr>
      </p:pic>
      <p:sp useBgFill="1">
        <p:nvSpPr>
          <p:cNvPr id="10" name="Rectangle 9">
            <a:extLst>
              <a:ext uri="{FF2B5EF4-FFF2-40B4-BE49-F238E27FC236}">
                <a16:creationId xmlns:a16="http://schemas.microsoft.com/office/drawing/2014/main" id="{229B61F6-561C-44B1-809D-51A2F295F3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ln>
            <a:noFill/>
          </a:ln>
          <a:effectLst>
            <a:outerShdw blurRad="1397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ADEF205-509C-69A8-5753-EB7ACA4511DC}"/>
              </a:ext>
            </a:extLst>
          </p:cNvPr>
          <p:cNvSpPr>
            <a:spLocks noGrp="1"/>
          </p:cNvSpPr>
          <p:nvPr>
            <p:ph type="title"/>
          </p:nvPr>
        </p:nvSpPr>
        <p:spPr>
          <a:xfrm>
            <a:off x="838201" y="365125"/>
            <a:ext cx="4854676" cy="1325563"/>
          </a:xfrm>
        </p:spPr>
        <p:txBody>
          <a:bodyPr>
            <a:normAutofit/>
          </a:bodyPr>
          <a:lstStyle/>
          <a:p>
            <a:pPr algn="ctr"/>
            <a:r>
              <a:rPr lang="en-US" sz="4200" dirty="0"/>
              <a:t>The Practice of Law Takes Commitment</a:t>
            </a:r>
          </a:p>
        </p:txBody>
      </p:sp>
      <p:sp>
        <p:nvSpPr>
          <p:cNvPr id="3" name="Content Placeholder 2">
            <a:extLst>
              <a:ext uri="{FF2B5EF4-FFF2-40B4-BE49-F238E27FC236}">
                <a16:creationId xmlns:a16="http://schemas.microsoft.com/office/drawing/2014/main" id="{4BD854D1-0E9C-1000-E3BD-543F101A5B97}"/>
              </a:ext>
            </a:extLst>
          </p:cNvPr>
          <p:cNvSpPr>
            <a:spLocks noGrp="1"/>
          </p:cNvSpPr>
          <p:nvPr>
            <p:ph idx="1"/>
          </p:nvPr>
        </p:nvSpPr>
        <p:spPr>
          <a:xfrm>
            <a:off x="1120000" y="1825625"/>
            <a:ext cx="4572877" cy="4351338"/>
          </a:xfrm>
        </p:spPr>
        <p:txBody>
          <a:bodyPr>
            <a:normAutofit/>
          </a:bodyPr>
          <a:lstStyle/>
          <a:p>
            <a:pPr marL="0" indent="0">
              <a:buNone/>
            </a:pPr>
            <a:endParaRPr lang="en-US" b="0" i="0" u="none" strike="noStrike" dirty="0">
              <a:effectLst/>
              <a:latin typeface="Open Sans" panose="020B0606030504020204" pitchFamily="34" charset="0"/>
            </a:endParaRPr>
          </a:p>
          <a:p>
            <a:pPr marL="0" indent="0">
              <a:buNone/>
            </a:pPr>
            <a:r>
              <a:rPr lang="en-US" b="0" i="0" u="none" strike="noStrike" dirty="0">
                <a:effectLst/>
                <a:latin typeface="Open Sans" panose="020B0606030504020204" pitchFamily="34" charset="0"/>
              </a:rPr>
              <a:t>“[The Law] is a jealous mistress, and requires a long and constant courtship. It is not to be won by trifling favors, but by lavish homage.”</a:t>
            </a:r>
          </a:p>
          <a:p>
            <a:pPr marL="0" indent="0">
              <a:buNone/>
            </a:pPr>
            <a:endParaRPr lang="en-US" b="0" i="0" u="none" strike="noStrike" dirty="0">
              <a:effectLst/>
              <a:latin typeface="Open Sans" panose="020B0606030504020204" pitchFamily="34" charset="0"/>
            </a:endParaRPr>
          </a:p>
          <a:p>
            <a:pPr marL="0" indent="0">
              <a:buNone/>
            </a:pPr>
            <a:r>
              <a:rPr lang="en-US" dirty="0">
                <a:latin typeface="Open Sans" panose="020B0606030504020204" pitchFamily="34" charset="0"/>
              </a:rPr>
              <a:t>Justice Joseph Story, 1835</a:t>
            </a:r>
          </a:p>
          <a:p>
            <a:pPr marL="0" indent="0">
              <a:buNone/>
            </a:pPr>
            <a:endParaRPr lang="en-US" dirty="0">
              <a:latin typeface="Open Sans" panose="020B0606030504020204" pitchFamily="34" charset="0"/>
            </a:endParaRPr>
          </a:p>
          <a:p>
            <a:pPr marL="0" indent="0">
              <a:buNone/>
            </a:pPr>
            <a:endParaRPr lang="en-US" dirty="0"/>
          </a:p>
        </p:txBody>
      </p:sp>
    </p:spTree>
    <p:extLst>
      <p:ext uri="{BB962C8B-B14F-4D97-AF65-F5344CB8AC3E}">
        <p14:creationId xmlns:p14="http://schemas.microsoft.com/office/powerpoint/2010/main" val="3034464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19B3503-D505-49AA-97C1-B299D58DB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7746" y="0"/>
            <a:ext cx="8124253" cy="6858000"/>
          </a:xfrm>
          <a:prstGeom prst="rect">
            <a:avLst/>
          </a:prstGeom>
          <a:solidFill>
            <a:schemeClr val="bg1">
              <a:alpha val="20000"/>
            </a:schemeClr>
          </a:solidFill>
          <a:ln>
            <a:noFill/>
          </a:ln>
          <a:effectLst>
            <a:innerShdw blurRad="139700" dist="50800" dir="54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8" name="Rectangle 17">
            <a:extLst>
              <a:ext uri="{FF2B5EF4-FFF2-40B4-BE49-F238E27FC236}">
                <a16:creationId xmlns:a16="http://schemas.microsoft.com/office/drawing/2014/main" id="{E39A2319-946A-4C65-9B7C-1F86E9B1B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067747" cy="6857996"/>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5D7662E-81E0-9D7C-D1BD-E6A76872F3AD}"/>
              </a:ext>
            </a:extLst>
          </p:cNvPr>
          <p:cNvSpPr>
            <a:spLocks noGrp="1"/>
          </p:cNvSpPr>
          <p:nvPr>
            <p:ph type="title"/>
          </p:nvPr>
        </p:nvSpPr>
        <p:spPr>
          <a:xfrm>
            <a:off x="647889" y="1349680"/>
            <a:ext cx="2931320" cy="4449541"/>
          </a:xfrm>
        </p:spPr>
        <p:txBody>
          <a:bodyPr anchor="t">
            <a:normAutofit/>
          </a:bodyPr>
          <a:lstStyle/>
          <a:p>
            <a:r>
              <a:rPr lang="en-US" sz="4800" dirty="0">
                <a:solidFill>
                  <a:schemeClr val="tx1"/>
                </a:solidFill>
              </a:rPr>
              <a:t>Breaking News! </a:t>
            </a:r>
          </a:p>
        </p:txBody>
      </p:sp>
      <p:graphicFrame>
        <p:nvGraphicFramePr>
          <p:cNvPr id="6" name="Content Placeholder 2">
            <a:extLst>
              <a:ext uri="{FF2B5EF4-FFF2-40B4-BE49-F238E27FC236}">
                <a16:creationId xmlns:a16="http://schemas.microsoft.com/office/drawing/2014/main" id="{02D2F60A-CC93-D843-2FA7-0050D89C87AC}"/>
              </a:ext>
            </a:extLst>
          </p:cNvPr>
          <p:cNvGraphicFramePr>
            <a:graphicFrameLocks noGrp="1"/>
          </p:cNvGraphicFramePr>
          <p:nvPr>
            <p:ph idx="1"/>
            <p:extLst>
              <p:ext uri="{D42A27DB-BD31-4B8C-83A1-F6EECF244321}">
                <p14:modId xmlns:p14="http://schemas.microsoft.com/office/powerpoint/2010/main" val="2010241827"/>
              </p:ext>
            </p:extLst>
          </p:nvPr>
        </p:nvGraphicFramePr>
        <p:xfrm>
          <a:off x="4662106" y="640075"/>
          <a:ext cx="6912245" cy="5536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910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A2ED4A3-DC65-45F3-978E-FB4AFCD23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384" y="0"/>
            <a:ext cx="7534655" cy="6858000"/>
          </a:xfrm>
          <a:prstGeom prst="rect">
            <a:avLst/>
          </a:prstGeom>
          <a:solidFill>
            <a:schemeClr val="tx2">
              <a:alpha val="15000"/>
            </a:schemeClr>
          </a:solidFill>
          <a:ln>
            <a:noFill/>
          </a:ln>
          <a:effectLst>
            <a:innerShdw blurRad="139700" dist="50800" dir="54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8" name="Rectangle 27">
            <a:extLst>
              <a:ext uri="{FF2B5EF4-FFF2-40B4-BE49-F238E27FC236}">
                <a16:creationId xmlns:a16="http://schemas.microsoft.com/office/drawing/2014/main" id="{D4ACDFF9-6F4F-44AB-88A8-B2C9E674D3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8040" y="1"/>
            <a:ext cx="4643959" cy="6857996"/>
          </a:xfrm>
          <a:prstGeom prst="rect">
            <a:avLst/>
          </a:pr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DF33837-4679-645E-35EF-57A4E154B199}"/>
              </a:ext>
            </a:extLst>
          </p:cNvPr>
          <p:cNvSpPr>
            <a:spLocks noGrp="1"/>
          </p:cNvSpPr>
          <p:nvPr>
            <p:ph type="title"/>
          </p:nvPr>
        </p:nvSpPr>
        <p:spPr>
          <a:xfrm>
            <a:off x="8143257" y="1349680"/>
            <a:ext cx="3417713" cy="4827278"/>
          </a:xfrm>
        </p:spPr>
        <p:txBody>
          <a:bodyPr anchor="t">
            <a:normAutofit/>
          </a:bodyPr>
          <a:lstStyle/>
          <a:p>
            <a:r>
              <a:rPr lang="en-US" sz="4800" dirty="0">
                <a:solidFill>
                  <a:schemeClr val="tx1"/>
                </a:solidFill>
              </a:rPr>
              <a:t>Breaking News!</a:t>
            </a:r>
          </a:p>
        </p:txBody>
      </p:sp>
      <p:graphicFrame>
        <p:nvGraphicFramePr>
          <p:cNvPr id="5" name="Content Placeholder 2">
            <a:extLst>
              <a:ext uri="{FF2B5EF4-FFF2-40B4-BE49-F238E27FC236}">
                <a16:creationId xmlns:a16="http://schemas.microsoft.com/office/drawing/2014/main" id="{8C569494-77AA-D542-3A21-C2FC2A012DB1}"/>
              </a:ext>
            </a:extLst>
          </p:cNvPr>
          <p:cNvGraphicFramePr>
            <a:graphicFrameLocks noGrp="1"/>
          </p:cNvGraphicFramePr>
          <p:nvPr>
            <p:ph idx="1"/>
            <p:extLst>
              <p:ext uri="{D42A27DB-BD31-4B8C-83A1-F6EECF244321}">
                <p14:modId xmlns:p14="http://schemas.microsoft.com/office/powerpoint/2010/main" val="3234069090"/>
              </p:ext>
            </p:extLst>
          </p:nvPr>
        </p:nvGraphicFramePr>
        <p:xfrm>
          <a:off x="627291" y="638175"/>
          <a:ext cx="6312150" cy="5538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736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F6F84-5506-8503-D835-F119B3FFFC4C}"/>
              </a:ext>
            </a:extLst>
          </p:cNvPr>
          <p:cNvSpPr>
            <a:spLocks noGrp="1"/>
          </p:cNvSpPr>
          <p:nvPr>
            <p:ph type="title"/>
          </p:nvPr>
        </p:nvSpPr>
        <p:spPr>
          <a:xfrm>
            <a:off x="838200" y="365125"/>
            <a:ext cx="10515600" cy="1325563"/>
          </a:xfrm>
        </p:spPr>
        <p:txBody>
          <a:bodyPr>
            <a:normAutofit/>
          </a:bodyPr>
          <a:lstStyle/>
          <a:p>
            <a:r>
              <a:rPr lang="en-US" dirty="0"/>
              <a:t>Chronic Stress Leads to Burnout </a:t>
            </a:r>
          </a:p>
        </p:txBody>
      </p:sp>
      <p:sp>
        <p:nvSpPr>
          <p:cNvPr id="3" name="Content Placeholder 2">
            <a:extLst>
              <a:ext uri="{FF2B5EF4-FFF2-40B4-BE49-F238E27FC236}">
                <a16:creationId xmlns:a16="http://schemas.microsoft.com/office/drawing/2014/main" id="{074FD020-547A-E803-9D7E-EB2CA1BF9FF0}"/>
              </a:ext>
            </a:extLst>
          </p:cNvPr>
          <p:cNvSpPr>
            <a:spLocks noGrp="1"/>
          </p:cNvSpPr>
          <p:nvPr>
            <p:ph idx="1"/>
          </p:nvPr>
        </p:nvSpPr>
        <p:spPr>
          <a:xfrm>
            <a:off x="1120000" y="1690688"/>
            <a:ext cx="6358486" cy="4947179"/>
          </a:xfrm>
        </p:spPr>
        <p:txBody>
          <a:bodyPr>
            <a:normAutofit fontScale="47500" lnSpcReduction="20000"/>
          </a:bodyPr>
          <a:lstStyle/>
          <a:p>
            <a:pPr marL="0" indent="0">
              <a:buNone/>
            </a:pPr>
            <a:r>
              <a:rPr lang="en-US" sz="5900" dirty="0"/>
              <a:t>“A little bit of stress is good and can help us perform daily activities. Too much stress can cause physical and mental health problems.”</a:t>
            </a:r>
          </a:p>
          <a:p>
            <a:pPr marL="0" indent="0">
              <a:buNone/>
            </a:pPr>
            <a:endParaRPr lang="en-US" sz="1300" b="0" i="0" u="none" strike="noStrike" dirty="0">
              <a:effectLst/>
            </a:endParaRPr>
          </a:p>
          <a:p>
            <a:pPr marL="0" indent="0">
              <a:buNone/>
            </a:pPr>
            <a:r>
              <a:rPr lang="en-US" sz="2500" dirty="0"/>
              <a:t>https://www.who.int/news-room/questions-and-answers/item/stress</a:t>
            </a:r>
            <a:endParaRPr lang="en-US" sz="2500" b="0" i="0" u="none" strike="noStrike" dirty="0">
              <a:effectLst/>
            </a:endParaRPr>
          </a:p>
          <a:p>
            <a:pPr marL="0" indent="0">
              <a:buNone/>
            </a:pPr>
            <a:endParaRPr lang="en-US" sz="3000" b="0" i="0" u="none" strike="noStrike" dirty="0">
              <a:effectLst/>
            </a:endParaRPr>
          </a:p>
          <a:p>
            <a:pPr marL="0" indent="0">
              <a:buNone/>
            </a:pPr>
            <a:r>
              <a:rPr lang="en-US" sz="5900" b="0" i="0" u="none" strike="noStrike" dirty="0">
                <a:effectLst/>
              </a:rPr>
              <a:t>“Burnout is a state of emotional, physical, and mental exhaustion caused by prolonged or excessive stress. It’s not simply feeling tired after a long day, but a deep sense of disillusionment and cynicism that can erode one’s sense of accomplishment and motivation.”</a:t>
            </a:r>
          </a:p>
          <a:p>
            <a:pPr marL="0" indent="0">
              <a:buNone/>
            </a:pPr>
            <a:endParaRPr lang="en-US" sz="1300" dirty="0"/>
          </a:p>
          <a:p>
            <a:pPr marL="0" indent="0">
              <a:buNone/>
            </a:pPr>
            <a:r>
              <a:rPr lang="en-US" sz="2500" dirty="0"/>
              <a:t>https://www.michbar.org/journal/Details/Recognizing-and-combatting-lawyer-burnout-A-guide?ArticleID=4877</a:t>
            </a:r>
          </a:p>
        </p:txBody>
      </p:sp>
      <p:pic>
        <p:nvPicPr>
          <p:cNvPr id="2050" name="Picture 2">
            <a:extLst>
              <a:ext uri="{FF2B5EF4-FFF2-40B4-BE49-F238E27FC236}">
                <a16:creationId xmlns:a16="http://schemas.microsoft.com/office/drawing/2014/main" id="{1C452591-8F3F-82E0-E11A-7324216009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748" r="15446" b="-2"/>
          <a:stretch>
            <a:fillRect/>
          </a:stretch>
        </p:blipFill>
        <p:spPr bwMode="auto">
          <a:xfrm>
            <a:off x="7866477" y="1947083"/>
            <a:ext cx="3354676" cy="3398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568920"/>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1" name="Rectangle 3080">
            <a:extLst>
              <a:ext uri="{FF2B5EF4-FFF2-40B4-BE49-F238E27FC236}">
                <a16:creationId xmlns:a16="http://schemas.microsoft.com/office/drawing/2014/main" id="{6020E385-54F4-42F2-9A7E-7A8B8160E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7F7EFB-CE06-1384-9CA4-AA9D6EB10B70}"/>
              </a:ext>
            </a:extLst>
          </p:cNvPr>
          <p:cNvSpPr>
            <a:spLocks noGrp="1"/>
          </p:cNvSpPr>
          <p:nvPr>
            <p:ph type="title"/>
          </p:nvPr>
        </p:nvSpPr>
        <p:spPr>
          <a:xfrm>
            <a:off x="838200" y="365125"/>
            <a:ext cx="10515600" cy="1325563"/>
          </a:xfrm>
        </p:spPr>
        <p:txBody>
          <a:bodyPr>
            <a:normAutofit/>
          </a:bodyPr>
          <a:lstStyle/>
          <a:p>
            <a:r>
              <a:rPr lang="en-US" dirty="0">
                <a:gradFill flip="none" rotWithShape="1">
                  <a:gsLst>
                    <a:gs pos="28000">
                      <a:srgbClr val="EDEDED"/>
                    </a:gs>
                    <a:gs pos="0">
                      <a:srgbClr val="BFBFBF"/>
                    </a:gs>
                    <a:gs pos="100000">
                      <a:srgbClr val="FFFFFF"/>
                    </a:gs>
                  </a:gsLst>
                  <a:lin ang="4800000" scaled="0"/>
                  <a:tileRect/>
                </a:gradFill>
              </a:rPr>
              <a:t>Signs of Stress and Burnout </a:t>
            </a:r>
          </a:p>
        </p:txBody>
      </p:sp>
      <p:sp>
        <p:nvSpPr>
          <p:cNvPr id="3" name="Content Placeholder 2">
            <a:extLst>
              <a:ext uri="{FF2B5EF4-FFF2-40B4-BE49-F238E27FC236}">
                <a16:creationId xmlns:a16="http://schemas.microsoft.com/office/drawing/2014/main" id="{05AE4A76-3638-7874-104F-77D861AF6E11}"/>
              </a:ext>
            </a:extLst>
          </p:cNvPr>
          <p:cNvSpPr>
            <a:spLocks noGrp="1"/>
          </p:cNvSpPr>
          <p:nvPr>
            <p:ph idx="1"/>
          </p:nvPr>
        </p:nvSpPr>
        <p:spPr>
          <a:xfrm>
            <a:off x="1120000" y="1825625"/>
            <a:ext cx="6356856" cy="4351338"/>
          </a:xfrm>
        </p:spPr>
        <p:txBody>
          <a:bodyPr>
            <a:normAutofit fontScale="92500" lnSpcReduction="10000"/>
          </a:bodyPr>
          <a:lstStyle/>
          <a:p>
            <a:r>
              <a:rPr lang="en-US" dirty="0">
                <a:gradFill>
                  <a:gsLst>
                    <a:gs pos="34000">
                      <a:srgbClr val="EDEDED"/>
                    </a:gs>
                    <a:gs pos="0">
                      <a:srgbClr val="BFBFBF"/>
                    </a:gs>
                    <a:gs pos="100000">
                      <a:srgbClr val="FFFFFF"/>
                    </a:gs>
                  </a:gsLst>
                  <a:lin ang="4800000" scaled="0"/>
                </a:gradFill>
              </a:rPr>
              <a:t>Declining productivity and quality </a:t>
            </a:r>
          </a:p>
          <a:p>
            <a:r>
              <a:rPr lang="en-US" dirty="0">
                <a:gradFill>
                  <a:gsLst>
                    <a:gs pos="34000">
                      <a:srgbClr val="EDEDED"/>
                    </a:gs>
                    <a:gs pos="0">
                      <a:srgbClr val="BFBFBF"/>
                    </a:gs>
                    <a:gs pos="100000">
                      <a:srgbClr val="FFFFFF"/>
                    </a:gs>
                  </a:gsLst>
                  <a:lin ang="4800000" scaled="0"/>
                </a:gradFill>
              </a:rPr>
              <a:t>Missing work</a:t>
            </a:r>
          </a:p>
          <a:p>
            <a:r>
              <a:rPr lang="en-US" dirty="0">
                <a:gradFill>
                  <a:gsLst>
                    <a:gs pos="34000">
                      <a:srgbClr val="EDEDED"/>
                    </a:gs>
                    <a:gs pos="0">
                      <a:srgbClr val="BFBFBF"/>
                    </a:gs>
                    <a:gs pos="100000">
                      <a:srgbClr val="FFFFFF"/>
                    </a:gs>
                  </a:gsLst>
                  <a:lin ang="4800000" scaled="0"/>
                </a:gradFill>
              </a:rPr>
              <a:t>Tardiness</a:t>
            </a:r>
          </a:p>
          <a:p>
            <a:r>
              <a:rPr lang="en-US" dirty="0">
                <a:gradFill>
                  <a:gsLst>
                    <a:gs pos="34000">
                      <a:srgbClr val="EDEDED"/>
                    </a:gs>
                    <a:gs pos="0">
                      <a:srgbClr val="BFBFBF"/>
                    </a:gs>
                    <a:gs pos="100000">
                      <a:srgbClr val="FFFFFF"/>
                    </a:gs>
                  </a:gsLst>
                  <a:lin ang="4800000" scaled="0"/>
                </a:gradFill>
              </a:rPr>
              <a:t>Difficulty concentrating</a:t>
            </a:r>
          </a:p>
          <a:p>
            <a:r>
              <a:rPr lang="en-US" dirty="0">
                <a:gradFill>
                  <a:gsLst>
                    <a:gs pos="34000">
                      <a:srgbClr val="EDEDED"/>
                    </a:gs>
                    <a:gs pos="0">
                      <a:srgbClr val="BFBFBF"/>
                    </a:gs>
                    <a:gs pos="100000">
                      <a:srgbClr val="FFFFFF"/>
                    </a:gs>
                  </a:gsLst>
                  <a:lin ang="4800000" scaled="0"/>
                </a:gradFill>
              </a:rPr>
              <a:t>Changing habits</a:t>
            </a:r>
          </a:p>
          <a:p>
            <a:r>
              <a:rPr lang="en-US" dirty="0">
                <a:gradFill>
                  <a:gsLst>
                    <a:gs pos="34000">
                      <a:srgbClr val="EDEDED"/>
                    </a:gs>
                    <a:gs pos="0">
                      <a:srgbClr val="BFBFBF"/>
                    </a:gs>
                    <a:gs pos="100000">
                      <a:srgbClr val="FFFFFF"/>
                    </a:gs>
                  </a:gsLst>
                  <a:lin ang="4800000" scaled="0"/>
                </a:gradFill>
              </a:rPr>
              <a:t>Neglecting social activities </a:t>
            </a:r>
          </a:p>
          <a:p>
            <a:r>
              <a:rPr lang="en-US" dirty="0">
                <a:gradFill>
                  <a:gsLst>
                    <a:gs pos="34000">
                      <a:srgbClr val="EDEDED"/>
                    </a:gs>
                    <a:gs pos="0">
                      <a:srgbClr val="BFBFBF"/>
                    </a:gs>
                    <a:gs pos="100000">
                      <a:srgbClr val="FFFFFF"/>
                    </a:gs>
                  </a:gsLst>
                  <a:lin ang="4800000" scaled="0"/>
                </a:gradFill>
              </a:rPr>
              <a:t>Expressing hopelessness </a:t>
            </a:r>
          </a:p>
          <a:p>
            <a:endParaRPr lang="en-US" sz="2000" dirty="0">
              <a:gradFill>
                <a:gsLst>
                  <a:gs pos="34000">
                    <a:srgbClr val="EDEDED"/>
                  </a:gs>
                  <a:gs pos="0">
                    <a:srgbClr val="BFBFBF"/>
                  </a:gs>
                  <a:gs pos="100000">
                    <a:srgbClr val="FFFFFF"/>
                  </a:gs>
                </a:gsLst>
                <a:lin ang="4800000" scaled="0"/>
              </a:gradFill>
            </a:endParaRPr>
          </a:p>
          <a:p>
            <a:pPr marL="0" indent="0">
              <a:buNone/>
            </a:pPr>
            <a:endParaRPr lang="en-US" sz="2000" dirty="0">
              <a:gradFill>
                <a:gsLst>
                  <a:gs pos="34000">
                    <a:srgbClr val="EDEDED"/>
                  </a:gs>
                  <a:gs pos="0">
                    <a:srgbClr val="BFBFBF"/>
                  </a:gs>
                  <a:gs pos="100000">
                    <a:srgbClr val="FFFFFF"/>
                  </a:gs>
                </a:gsLst>
                <a:lin ang="4800000" scaled="0"/>
              </a:gradFill>
            </a:endParaRPr>
          </a:p>
          <a:p>
            <a:pPr marL="0" indent="0">
              <a:buNone/>
            </a:pPr>
            <a:r>
              <a:rPr lang="en-US" sz="1400" dirty="0">
                <a:gradFill>
                  <a:gsLst>
                    <a:gs pos="34000">
                      <a:srgbClr val="EDEDED"/>
                    </a:gs>
                    <a:gs pos="0">
                      <a:srgbClr val="BFBFBF"/>
                    </a:gs>
                    <a:gs pos="100000">
                      <a:srgbClr val="FFFFFF"/>
                    </a:gs>
                  </a:gsLst>
                  <a:lin ang="4800000" scaled="0"/>
                </a:gradFill>
              </a:rPr>
              <a:t>https://www.michbar.org/journal/Details/Recognizing-and-combatting-lawyer-burnout-A-guide?ArticleID=4877</a:t>
            </a:r>
          </a:p>
        </p:txBody>
      </p:sp>
      <p:sp>
        <p:nvSpPr>
          <p:cNvPr id="3083" name="Rounded Rectangle 17">
            <a:extLst>
              <a:ext uri="{FF2B5EF4-FFF2-40B4-BE49-F238E27FC236}">
                <a16:creationId xmlns:a16="http://schemas.microsoft.com/office/drawing/2014/main" id="{B1B60728-8C3E-4908-96B8-23E962259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3852" y="1948070"/>
            <a:ext cx="3429886" cy="3896139"/>
          </a:xfrm>
          <a:prstGeom prst="roundRect">
            <a:avLst>
              <a:gd name="adj" fmla="val 2028"/>
            </a:avLst>
          </a:prstGeom>
          <a:solidFill>
            <a:schemeClr val="bg1"/>
          </a:solidFill>
          <a:ln>
            <a:noFill/>
          </a:ln>
          <a:effectLst>
            <a:innerShdw blurRad="127000" dist="12700">
              <a:prstClr val="black"/>
            </a:inn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6" name="Picture 4">
            <a:extLst>
              <a:ext uri="{FF2B5EF4-FFF2-40B4-BE49-F238E27FC236}">
                <a16:creationId xmlns:a16="http://schemas.microsoft.com/office/drawing/2014/main" id="{9B2C0604-BE56-255B-B0D8-A8C2A95F0A1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226824" y="2474168"/>
            <a:ext cx="2843942" cy="28439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503944"/>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A8186BB6-0F98-53AC-B691-681D6CE5189C}"/>
              </a:ext>
            </a:extLst>
          </p:cNvPr>
          <p:cNvSpPr>
            <a:spLocks noGrp="1"/>
          </p:cNvSpPr>
          <p:nvPr>
            <p:ph type="title"/>
          </p:nvPr>
        </p:nvSpPr>
        <p:spPr>
          <a:xfrm>
            <a:off x="838200" y="1115786"/>
            <a:ext cx="3473851" cy="4626428"/>
          </a:xfrm>
          <a:effectLst/>
        </p:spPr>
        <p:txBody>
          <a:bodyPr anchor="ctr">
            <a:normAutofit/>
          </a:bodyPr>
          <a:lstStyle/>
          <a:p>
            <a:pPr algn="r"/>
            <a:r>
              <a:rPr lang="en-US" sz="4000" dirty="0">
                <a:solidFill>
                  <a:schemeClr val="tx1">
                    <a:lumMod val="95000"/>
                  </a:schemeClr>
                </a:solidFill>
              </a:rPr>
              <a:t>Causes of Burnout</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graphicFrame>
        <p:nvGraphicFramePr>
          <p:cNvPr id="12" name="Content Placeholder 2">
            <a:extLst>
              <a:ext uri="{FF2B5EF4-FFF2-40B4-BE49-F238E27FC236}">
                <a16:creationId xmlns:a16="http://schemas.microsoft.com/office/drawing/2014/main" id="{4C7AA9A5-CD2C-4D4F-1AC8-3F1340F3AE1D}"/>
              </a:ext>
            </a:extLst>
          </p:cNvPr>
          <p:cNvGraphicFramePr>
            <a:graphicFrameLocks noGrp="1"/>
          </p:cNvGraphicFramePr>
          <p:nvPr>
            <p:ph idx="1"/>
            <p:extLst>
              <p:ext uri="{D42A27DB-BD31-4B8C-83A1-F6EECF244321}">
                <p14:modId xmlns:p14="http://schemas.microsoft.com/office/powerpoint/2010/main" val="3560817707"/>
              </p:ext>
            </p:extLst>
          </p:nvPr>
        </p:nvGraphicFramePr>
        <p:xfrm>
          <a:off x="4996542" y="1115786"/>
          <a:ext cx="6568923" cy="4626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4C4615E1-B1E7-14CF-11EA-59ABBF3073EB}"/>
              </a:ext>
            </a:extLst>
          </p:cNvPr>
          <p:cNvSpPr txBox="1"/>
          <p:nvPr/>
        </p:nvSpPr>
        <p:spPr>
          <a:xfrm>
            <a:off x="1100667" y="6062133"/>
            <a:ext cx="9770530" cy="584775"/>
          </a:xfrm>
          <a:prstGeom prst="rect">
            <a:avLst/>
          </a:prstGeom>
          <a:noFill/>
        </p:spPr>
        <p:txBody>
          <a:bodyPr wrap="square" rtlCol="0">
            <a:spAutoFit/>
          </a:bodyPr>
          <a:lstStyle/>
          <a:p>
            <a:r>
              <a:rPr lang="en-US" sz="1400" dirty="0">
                <a:solidFill>
                  <a:schemeClr val="tx1">
                    <a:lumMod val="95000"/>
                  </a:schemeClr>
                </a:solidFill>
              </a:rPr>
              <a:t>https://www.michbar.org/journal/Details/Recognizing-and-combatting-lawyer-burnout-A-guide?ArticleID=4877</a:t>
            </a:r>
          </a:p>
          <a:p>
            <a:endParaRPr lang="en-US" dirty="0"/>
          </a:p>
        </p:txBody>
      </p:sp>
    </p:spTree>
    <p:extLst>
      <p:ext uri="{BB962C8B-B14F-4D97-AF65-F5344CB8AC3E}">
        <p14:creationId xmlns:p14="http://schemas.microsoft.com/office/powerpoint/2010/main" val="759801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D8C77-F36C-35BA-5BAF-585E790BA64D}"/>
              </a:ext>
            </a:extLst>
          </p:cNvPr>
          <p:cNvSpPr>
            <a:spLocks noGrp="1"/>
          </p:cNvSpPr>
          <p:nvPr>
            <p:ph type="title"/>
          </p:nvPr>
        </p:nvSpPr>
        <p:spPr>
          <a:xfrm>
            <a:off x="4702628" y="365125"/>
            <a:ext cx="6651171" cy="1325563"/>
          </a:xfrm>
        </p:spPr>
        <p:txBody>
          <a:bodyPr>
            <a:normAutofit/>
          </a:bodyPr>
          <a:lstStyle/>
          <a:p>
            <a:r>
              <a:rPr lang="en-US" dirty="0"/>
              <a:t>Under Pressure</a:t>
            </a:r>
          </a:p>
        </p:txBody>
      </p:sp>
      <p:sp>
        <p:nvSpPr>
          <p:cNvPr id="3" name="Content Placeholder 2">
            <a:extLst>
              <a:ext uri="{FF2B5EF4-FFF2-40B4-BE49-F238E27FC236}">
                <a16:creationId xmlns:a16="http://schemas.microsoft.com/office/drawing/2014/main" id="{0811D175-8DF2-258D-9A0C-A62D358A30C3}"/>
              </a:ext>
            </a:extLst>
          </p:cNvPr>
          <p:cNvSpPr>
            <a:spLocks noGrp="1"/>
          </p:cNvSpPr>
          <p:nvPr>
            <p:ph idx="1"/>
          </p:nvPr>
        </p:nvSpPr>
        <p:spPr>
          <a:xfrm>
            <a:off x="4983480" y="1825625"/>
            <a:ext cx="6487886" cy="4351338"/>
          </a:xfrm>
        </p:spPr>
        <p:txBody>
          <a:bodyPr>
            <a:normAutofit/>
          </a:bodyPr>
          <a:lstStyle/>
          <a:p>
            <a:pPr marL="0" indent="0">
              <a:buNone/>
            </a:pPr>
            <a:r>
              <a:rPr lang="en-US" dirty="0"/>
              <a:t>Let’s look at the pressure points in each of the three basic parts of any law practice:</a:t>
            </a:r>
          </a:p>
          <a:p>
            <a:pPr marL="0" indent="0">
              <a:buNone/>
            </a:pPr>
            <a:endParaRPr lang="en-US" dirty="0"/>
          </a:p>
          <a:p>
            <a:pPr marL="0" indent="0">
              <a:buNone/>
            </a:pPr>
            <a:r>
              <a:rPr lang="en-US" dirty="0"/>
              <a:t>	1.  Getting the Work</a:t>
            </a:r>
          </a:p>
          <a:p>
            <a:pPr marL="0" indent="0">
              <a:buNone/>
            </a:pPr>
            <a:r>
              <a:rPr lang="en-US" dirty="0"/>
              <a:t>	</a:t>
            </a:r>
          </a:p>
          <a:p>
            <a:pPr marL="0" indent="0">
              <a:buNone/>
            </a:pPr>
            <a:r>
              <a:rPr lang="en-US" dirty="0"/>
              <a:t>	2.  Doing the Work</a:t>
            </a:r>
          </a:p>
          <a:p>
            <a:pPr marL="0" indent="0">
              <a:buNone/>
            </a:pPr>
            <a:endParaRPr lang="en-US" dirty="0"/>
          </a:p>
          <a:p>
            <a:pPr marL="0" indent="0">
              <a:buNone/>
            </a:pPr>
            <a:r>
              <a:rPr lang="en-US" dirty="0"/>
              <a:t>	3.  Billing the Work</a:t>
            </a:r>
          </a:p>
        </p:txBody>
      </p:sp>
      <p:pic>
        <p:nvPicPr>
          <p:cNvPr id="4" name="Picture 3">
            <a:extLst>
              <a:ext uri="{FF2B5EF4-FFF2-40B4-BE49-F238E27FC236}">
                <a16:creationId xmlns:a16="http://schemas.microsoft.com/office/drawing/2014/main" id="{D49BD3B8-B23F-536C-8C28-F4B90425BE8C}"/>
              </a:ext>
            </a:extLst>
          </p:cNvPr>
          <p:cNvPicPr>
            <a:picLocks noChangeAspect="1"/>
          </p:cNvPicPr>
          <p:nvPr/>
        </p:nvPicPr>
        <p:blipFill>
          <a:blip r:embed="rId3"/>
          <a:srcRect l="11925" r="24743" b="1"/>
          <a:stretch>
            <a:fillRect/>
          </a:stretch>
        </p:blipFill>
        <p:spPr>
          <a:xfrm>
            <a:off x="20" y="10"/>
            <a:ext cx="4343380" cy="6857990"/>
          </a:xfrm>
          <a:prstGeom prst="rect">
            <a:avLst/>
          </a:prstGeom>
        </p:spPr>
      </p:pic>
    </p:spTree>
    <p:extLst>
      <p:ext uri="{BB962C8B-B14F-4D97-AF65-F5344CB8AC3E}">
        <p14:creationId xmlns:p14="http://schemas.microsoft.com/office/powerpoint/2010/main" val="666393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748EAD4B-1714-4507-B2D8-1F34FAEB1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1998"/>
          </a:xfrm>
          <a:prstGeom prst="rect">
            <a:avLst/>
          </a:prstGeom>
          <a:solidFill>
            <a:schemeClr val="bg1">
              <a:alpha val="10000"/>
            </a:schemeClr>
          </a:solidFill>
          <a:ln>
            <a:noFill/>
          </a:ln>
          <a:effectLst>
            <a:innerShdw blurRad="139700" dist="50800" dir="54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4" name="Rectangle 33">
            <a:extLst>
              <a:ext uri="{FF2B5EF4-FFF2-40B4-BE49-F238E27FC236}">
                <a16:creationId xmlns:a16="http://schemas.microsoft.com/office/drawing/2014/main" id="{B3408590-87D0-4AA3-AFFD-3207C71C5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1997"/>
            <a:ext cx="12192000" cy="2285999"/>
          </a:xfrm>
          <a:prstGeom prst="rect">
            <a:avLst/>
          </a:prstGeom>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0A6370-2331-C828-1DE2-800ECB931B0B}"/>
              </a:ext>
            </a:extLst>
          </p:cNvPr>
          <p:cNvSpPr>
            <a:spLocks noGrp="1"/>
          </p:cNvSpPr>
          <p:nvPr>
            <p:ph type="title"/>
          </p:nvPr>
        </p:nvSpPr>
        <p:spPr>
          <a:xfrm>
            <a:off x="838200" y="4897924"/>
            <a:ext cx="10515600" cy="1279035"/>
          </a:xfrm>
        </p:spPr>
        <p:txBody>
          <a:bodyPr anchor="t">
            <a:normAutofit/>
          </a:bodyPr>
          <a:lstStyle/>
          <a:p>
            <a:r>
              <a:rPr lang="en-US" sz="4100" dirty="0">
                <a:solidFill>
                  <a:schemeClr val="tx1"/>
                </a:solidFill>
              </a:rPr>
              <a:t>Getting the Work –</a:t>
            </a:r>
            <a:br>
              <a:rPr lang="en-US" sz="4100" dirty="0">
                <a:solidFill>
                  <a:schemeClr val="tx1"/>
                </a:solidFill>
              </a:rPr>
            </a:br>
            <a:r>
              <a:rPr lang="en-US" sz="4100" dirty="0">
                <a:solidFill>
                  <a:schemeClr val="tx1"/>
                </a:solidFill>
              </a:rPr>
              <a:t>The 3 Step Screening</a:t>
            </a:r>
          </a:p>
        </p:txBody>
      </p:sp>
      <p:graphicFrame>
        <p:nvGraphicFramePr>
          <p:cNvPr id="5" name="Content Placeholder 2">
            <a:extLst>
              <a:ext uri="{FF2B5EF4-FFF2-40B4-BE49-F238E27FC236}">
                <a16:creationId xmlns:a16="http://schemas.microsoft.com/office/drawing/2014/main" id="{92A2B3BE-F2BB-87BF-238D-0CA260FADE32}"/>
              </a:ext>
            </a:extLst>
          </p:cNvPr>
          <p:cNvGraphicFramePr>
            <a:graphicFrameLocks noGrp="1"/>
          </p:cNvGraphicFramePr>
          <p:nvPr>
            <p:ph idx="1"/>
            <p:extLst>
              <p:ext uri="{D42A27DB-BD31-4B8C-83A1-F6EECF244321}">
                <p14:modId xmlns:p14="http://schemas.microsoft.com/office/powerpoint/2010/main" val="2733412066"/>
              </p:ext>
            </p:extLst>
          </p:nvPr>
        </p:nvGraphicFramePr>
        <p:xfrm>
          <a:off x="960120" y="640076"/>
          <a:ext cx="10271760" cy="35935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E7F2CDA5-9274-C253-A356-1565727C2BD9}"/>
              </a:ext>
            </a:extLst>
          </p:cNvPr>
          <p:cNvPicPr>
            <a:picLocks noChangeAspect="1"/>
          </p:cNvPicPr>
          <p:nvPr/>
        </p:nvPicPr>
        <p:blipFill>
          <a:blip r:embed="rId8"/>
          <a:stretch>
            <a:fillRect/>
          </a:stretch>
        </p:blipFill>
        <p:spPr>
          <a:xfrm>
            <a:off x="8664893" y="3738080"/>
            <a:ext cx="2947988" cy="2947988"/>
          </a:xfrm>
          <a:prstGeom prst="rect">
            <a:avLst/>
          </a:prstGeom>
        </p:spPr>
      </p:pic>
    </p:spTree>
    <p:extLst>
      <p:ext uri="{BB962C8B-B14F-4D97-AF65-F5344CB8AC3E}">
        <p14:creationId xmlns:p14="http://schemas.microsoft.com/office/powerpoint/2010/main" val="57335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0A6C2D73-E0DE-E80C-94CA-C085EBD74D17}"/>
              </a:ext>
            </a:extLst>
          </p:cNvPr>
          <p:cNvSpPr>
            <a:spLocks noGrp="1"/>
          </p:cNvSpPr>
          <p:nvPr>
            <p:ph type="title"/>
          </p:nvPr>
        </p:nvSpPr>
        <p:spPr>
          <a:xfrm>
            <a:off x="430834" y="1115786"/>
            <a:ext cx="3881218" cy="4626428"/>
          </a:xfrm>
          <a:effectLst/>
        </p:spPr>
        <p:txBody>
          <a:bodyPr anchor="ctr">
            <a:normAutofit/>
          </a:bodyPr>
          <a:lstStyle/>
          <a:p>
            <a:pPr algn="ctr"/>
            <a:r>
              <a:rPr lang="en-US" sz="4000" dirty="0">
                <a:solidFill>
                  <a:schemeClr val="tx1">
                    <a:lumMod val="95000"/>
                  </a:schemeClr>
                </a:solidFill>
              </a:rPr>
              <a:t>Getting the Work</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CFDEC2E-9227-D68C-1440-4F03F7367916}"/>
              </a:ext>
            </a:extLst>
          </p:cNvPr>
          <p:cNvSpPr>
            <a:spLocks noGrp="1"/>
          </p:cNvSpPr>
          <p:nvPr>
            <p:ph idx="1"/>
          </p:nvPr>
        </p:nvSpPr>
        <p:spPr>
          <a:xfrm>
            <a:off x="4996542" y="842683"/>
            <a:ext cx="6836861" cy="5593976"/>
          </a:xfrm>
        </p:spPr>
        <p:txBody>
          <a:bodyPr anchor="ctr">
            <a:normAutofit/>
          </a:bodyPr>
          <a:lstStyle/>
          <a:p>
            <a:pPr marL="0" indent="0" algn="ctr">
              <a:buNone/>
            </a:pPr>
            <a:r>
              <a:rPr lang="en-US" sz="3200" b="1" dirty="0">
                <a:solidFill>
                  <a:schemeClr val="tx1">
                    <a:lumMod val="95000"/>
                  </a:schemeClr>
                </a:solidFill>
              </a:rPr>
              <a:t>Mental Barriers to Effective Rainmaking</a:t>
            </a:r>
          </a:p>
          <a:p>
            <a:endParaRPr lang="en-US" sz="2400" dirty="0">
              <a:solidFill>
                <a:schemeClr val="tx1">
                  <a:lumMod val="95000"/>
                </a:schemeClr>
              </a:solidFill>
            </a:endParaRPr>
          </a:p>
          <a:p>
            <a:r>
              <a:rPr lang="en-US" sz="2400" dirty="0">
                <a:solidFill>
                  <a:schemeClr val="tx1">
                    <a:lumMod val="95000"/>
                  </a:schemeClr>
                </a:solidFill>
              </a:rPr>
              <a:t>Lack of self-confidence</a:t>
            </a:r>
          </a:p>
          <a:p>
            <a:pPr marL="457200" lvl="1" indent="0">
              <a:buNone/>
            </a:pPr>
            <a:r>
              <a:rPr lang="en-US" dirty="0">
                <a:solidFill>
                  <a:schemeClr val="tx1">
                    <a:lumMod val="95000"/>
                  </a:schemeClr>
                </a:solidFill>
              </a:rPr>
              <a:t>Rebuttal – The ASB says you are fit to practice law,  so do it!  There are resources available to help.</a:t>
            </a:r>
          </a:p>
          <a:p>
            <a:r>
              <a:rPr lang="en-US" sz="2400" dirty="0">
                <a:solidFill>
                  <a:schemeClr val="tx1">
                    <a:lumMod val="95000"/>
                  </a:schemeClr>
                </a:solidFill>
              </a:rPr>
              <a:t>Fear </a:t>
            </a:r>
          </a:p>
          <a:p>
            <a:pPr marL="0" indent="0">
              <a:buNone/>
            </a:pPr>
            <a:r>
              <a:rPr lang="en-US" sz="2400" dirty="0">
                <a:solidFill>
                  <a:schemeClr val="tx1">
                    <a:lumMod val="95000"/>
                  </a:schemeClr>
                </a:solidFill>
              </a:rPr>
              <a:t>       Rebuttal – Look at the facts, not fear.</a:t>
            </a:r>
          </a:p>
          <a:p>
            <a:r>
              <a:rPr lang="en-US" sz="2400" dirty="0">
                <a:solidFill>
                  <a:schemeClr val="tx1">
                    <a:lumMod val="95000"/>
                  </a:schemeClr>
                </a:solidFill>
              </a:rPr>
              <a:t>Perfection</a:t>
            </a:r>
          </a:p>
          <a:p>
            <a:pPr marL="0" indent="0">
              <a:buNone/>
            </a:pPr>
            <a:r>
              <a:rPr lang="en-US" sz="2400" dirty="0">
                <a:solidFill>
                  <a:schemeClr val="tx1">
                    <a:lumMod val="95000"/>
                  </a:schemeClr>
                </a:solidFill>
              </a:rPr>
              <a:t>       Rebuttal – It does not have to be perfect and    </a:t>
            </a:r>
          </a:p>
          <a:p>
            <a:pPr marL="0" indent="0">
              <a:buNone/>
            </a:pPr>
            <a:r>
              <a:rPr lang="en-US" sz="2400" dirty="0">
                <a:solidFill>
                  <a:schemeClr val="tx1">
                    <a:lumMod val="95000"/>
                  </a:schemeClr>
                </a:solidFill>
              </a:rPr>
              <a:t>       that’s fairly subjective anyway.</a:t>
            </a:r>
          </a:p>
          <a:p>
            <a:endParaRPr lang="en-US" sz="2400" dirty="0">
              <a:solidFill>
                <a:schemeClr val="tx1">
                  <a:lumMod val="95000"/>
                </a:schemeClr>
              </a:solidFill>
            </a:endParaRPr>
          </a:p>
          <a:p>
            <a:pPr marL="0" indent="0">
              <a:buNone/>
            </a:pPr>
            <a:endParaRPr lang="en-US" sz="2400" dirty="0">
              <a:solidFill>
                <a:schemeClr val="tx1">
                  <a:lumMod val="95000"/>
                </a:schemeClr>
              </a:solidFill>
            </a:endParaRPr>
          </a:p>
        </p:txBody>
      </p:sp>
      <p:pic>
        <p:nvPicPr>
          <p:cNvPr id="5" name="Picture 4">
            <a:extLst>
              <a:ext uri="{FF2B5EF4-FFF2-40B4-BE49-F238E27FC236}">
                <a16:creationId xmlns:a16="http://schemas.microsoft.com/office/drawing/2014/main" id="{F2A05BCA-981B-4F8F-855F-A4EB0D3629DB}"/>
              </a:ext>
            </a:extLst>
          </p:cNvPr>
          <p:cNvPicPr>
            <a:picLocks noChangeAspect="1"/>
          </p:cNvPicPr>
          <p:nvPr/>
        </p:nvPicPr>
        <p:blipFill>
          <a:blip r:embed="rId4"/>
          <a:stretch>
            <a:fillRect/>
          </a:stretch>
        </p:blipFill>
        <p:spPr>
          <a:xfrm>
            <a:off x="1165618" y="488631"/>
            <a:ext cx="2325786" cy="2325786"/>
          </a:xfrm>
          <a:prstGeom prst="rect">
            <a:avLst/>
          </a:prstGeom>
        </p:spPr>
      </p:pic>
    </p:spTree>
    <p:extLst>
      <p:ext uri="{BB962C8B-B14F-4D97-AF65-F5344CB8AC3E}">
        <p14:creationId xmlns:p14="http://schemas.microsoft.com/office/powerpoint/2010/main" val="293989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54F715A-35E6-9FE5-B5A5-366F18AC9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C9183D-46FB-3BBE-249D-9FF220CD9B3F}"/>
              </a:ext>
            </a:extLst>
          </p:cNvPr>
          <p:cNvSpPr>
            <a:spLocks noGrp="1"/>
          </p:cNvSpPr>
          <p:nvPr>
            <p:ph type="title"/>
          </p:nvPr>
        </p:nvSpPr>
        <p:spPr>
          <a:xfrm>
            <a:off x="4702628" y="365125"/>
            <a:ext cx="7230292" cy="1325563"/>
          </a:xfrm>
        </p:spPr>
        <p:txBody>
          <a:bodyPr>
            <a:normAutofit/>
          </a:bodyPr>
          <a:lstStyle/>
          <a:p>
            <a:r>
              <a:rPr lang="en-US" sz="2800" b="1" dirty="0"/>
              <a:t>Getting the Work- Practice Tip Stress Reducer</a:t>
            </a:r>
          </a:p>
        </p:txBody>
      </p:sp>
      <p:sp>
        <p:nvSpPr>
          <p:cNvPr id="3" name="Content Placeholder 2">
            <a:extLst>
              <a:ext uri="{FF2B5EF4-FFF2-40B4-BE49-F238E27FC236}">
                <a16:creationId xmlns:a16="http://schemas.microsoft.com/office/drawing/2014/main" id="{C9045540-9936-A532-A2A3-E02CEA0B1AA0}"/>
              </a:ext>
            </a:extLst>
          </p:cNvPr>
          <p:cNvSpPr>
            <a:spLocks noGrp="1"/>
          </p:cNvSpPr>
          <p:nvPr>
            <p:ph idx="1"/>
          </p:nvPr>
        </p:nvSpPr>
        <p:spPr>
          <a:xfrm>
            <a:off x="4823460" y="1574165"/>
            <a:ext cx="7109460" cy="4918710"/>
          </a:xfrm>
        </p:spPr>
        <p:txBody>
          <a:bodyPr>
            <a:normAutofit/>
          </a:bodyPr>
          <a:lstStyle/>
          <a:p>
            <a:pPr marL="0" indent="0" algn="ctr">
              <a:buNone/>
            </a:pPr>
            <a:r>
              <a:rPr lang="en-US" sz="2400" b="1" dirty="0"/>
              <a:t>The Engagement Agreement </a:t>
            </a:r>
          </a:p>
          <a:p>
            <a:pPr marL="0" indent="0">
              <a:buNone/>
            </a:pPr>
            <a:endParaRPr lang="en-US" sz="800" b="1" dirty="0"/>
          </a:p>
          <a:p>
            <a:r>
              <a:rPr lang="en-US" sz="2200" dirty="0"/>
              <a:t>Create a strong attorney-client relationship from the start with a well written engagement agreement.  </a:t>
            </a:r>
          </a:p>
          <a:p>
            <a:r>
              <a:rPr lang="en-US" sz="2200" dirty="0"/>
              <a:t>It lowers your risk of bar complaints or malpractice complaints.  </a:t>
            </a:r>
          </a:p>
          <a:p>
            <a:r>
              <a:rPr lang="en-US" sz="2200" dirty="0"/>
              <a:t>It defines your scope to prevent “scope creep.”</a:t>
            </a:r>
          </a:p>
          <a:p>
            <a:r>
              <a:rPr lang="en-US" sz="2200" dirty="0"/>
              <a:t>It sets the tone for billing the client.</a:t>
            </a:r>
          </a:p>
          <a:p>
            <a:pPr marL="0" indent="0">
              <a:buNone/>
            </a:pPr>
            <a:endParaRPr lang="en-US" sz="1000" dirty="0"/>
          </a:p>
          <a:p>
            <a:pPr marL="0" indent="0" algn="just">
              <a:buNone/>
            </a:pPr>
            <a:r>
              <a:rPr lang="en-US" sz="2400" b="1" dirty="0"/>
              <a:t>Remember, many problems with a case do not develop as the case goes on, but rather they started from the day the attorney accepted the case .</a:t>
            </a:r>
          </a:p>
          <a:p>
            <a:endParaRPr lang="en-US" sz="2200" dirty="0"/>
          </a:p>
          <a:p>
            <a:pPr marL="0" indent="0">
              <a:buNone/>
            </a:pPr>
            <a:endParaRPr lang="en-US" sz="2200" dirty="0"/>
          </a:p>
        </p:txBody>
      </p:sp>
      <p:pic>
        <p:nvPicPr>
          <p:cNvPr id="5" name="Picture 4">
            <a:extLst>
              <a:ext uri="{FF2B5EF4-FFF2-40B4-BE49-F238E27FC236}">
                <a16:creationId xmlns:a16="http://schemas.microsoft.com/office/drawing/2014/main" id="{016BC576-8A06-9BD7-2676-F39106229F4F}"/>
              </a:ext>
            </a:extLst>
          </p:cNvPr>
          <p:cNvPicPr>
            <a:picLocks noChangeAspect="1"/>
          </p:cNvPicPr>
          <p:nvPr/>
        </p:nvPicPr>
        <p:blipFill>
          <a:blip r:embed="rId4"/>
          <a:srcRect l="18981" r="17686"/>
          <a:stretch>
            <a:fillRect/>
          </a:stretch>
        </p:blipFill>
        <p:spPr>
          <a:xfrm>
            <a:off x="20" y="10"/>
            <a:ext cx="4343380" cy="6857990"/>
          </a:xfrm>
          <a:prstGeom prst="rect">
            <a:avLst/>
          </a:prstGeom>
        </p:spPr>
      </p:pic>
    </p:spTree>
    <p:extLst>
      <p:ext uri="{BB962C8B-B14F-4D97-AF65-F5344CB8AC3E}">
        <p14:creationId xmlns:p14="http://schemas.microsoft.com/office/powerpoint/2010/main" val="715589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F164E5A-ABC0-4A97-86CA-5F7C26615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384" y="0"/>
            <a:ext cx="8116488" cy="6858000"/>
          </a:xfrm>
          <a:prstGeom prst="rect">
            <a:avLst/>
          </a:prstGeom>
          <a:solidFill>
            <a:schemeClr val="bg1">
              <a:alpha val="20000"/>
            </a:schemeClr>
          </a:solidFill>
          <a:ln>
            <a:noFill/>
          </a:ln>
          <a:effectLst>
            <a:innerShdw blurRad="139700" dist="50800" dir="54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4" name="Rectangle 13">
            <a:extLst>
              <a:ext uri="{FF2B5EF4-FFF2-40B4-BE49-F238E27FC236}">
                <a16:creationId xmlns:a16="http://schemas.microsoft.com/office/drawing/2014/main" id="{C2393E8D-D10F-4FE1-AC21-8B44BEB50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1"/>
            <a:ext cx="4062127" cy="6857996"/>
          </a:xfrm>
          <a:prstGeom prst="rect">
            <a:avLst/>
          </a:prstGeom>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EB66BA8-378E-0269-6C19-5CC95EBE9656}"/>
              </a:ext>
            </a:extLst>
          </p:cNvPr>
          <p:cNvSpPr>
            <a:spLocks noGrp="1"/>
          </p:cNvSpPr>
          <p:nvPr>
            <p:ph type="title"/>
          </p:nvPr>
        </p:nvSpPr>
        <p:spPr>
          <a:xfrm>
            <a:off x="8610600" y="643468"/>
            <a:ext cx="2944152" cy="1622744"/>
          </a:xfrm>
        </p:spPr>
        <p:txBody>
          <a:bodyPr anchor="b">
            <a:normAutofit/>
          </a:bodyPr>
          <a:lstStyle/>
          <a:p>
            <a:pPr algn="ctr"/>
            <a:r>
              <a:rPr lang="en-US" sz="4000" dirty="0">
                <a:solidFill>
                  <a:schemeClr val="tx1"/>
                </a:solidFill>
              </a:rPr>
              <a:t>Doing the Work </a:t>
            </a:r>
          </a:p>
        </p:txBody>
      </p:sp>
      <p:pic>
        <p:nvPicPr>
          <p:cNvPr id="5" name="Content Placeholder 4" descr="A cartoon gnome standing in front of a white board&#10;&#10;Description automatically generated">
            <a:extLst>
              <a:ext uri="{FF2B5EF4-FFF2-40B4-BE49-F238E27FC236}">
                <a16:creationId xmlns:a16="http://schemas.microsoft.com/office/drawing/2014/main" id="{6FCE27C7-7EAE-227A-FE88-ADA42BFA0AE7}"/>
              </a:ext>
            </a:extLst>
          </p:cNvPr>
          <p:cNvPicPr>
            <a:picLocks noChangeAspect="1"/>
          </p:cNvPicPr>
          <p:nvPr/>
        </p:nvPicPr>
        <p:blipFill>
          <a:blip r:embed="rId3"/>
          <a:stretch>
            <a:fillRect/>
          </a:stretch>
        </p:blipFill>
        <p:spPr>
          <a:xfrm>
            <a:off x="643468" y="1085352"/>
            <a:ext cx="6833412" cy="4687293"/>
          </a:xfrm>
          <a:prstGeom prst="rect">
            <a:avLst/>
          </a:prstGeom>
        </p:spPr>
      </p:pic>
      <p:sp>
        <p:nvSpPr>
          <p:cNvPr id="9" name="Content Placeholder 8">
            <a:extLst>
              <a:ext uri="{FF2B5EF4-FFF2-40B4-BE49-F238E27FC236}">
                <a16:creationId xmlns:a16="http://schemas.microsoft.com/office/drawing/2014/main" id="{C92166B4-EFEB-73A4-6FFE-3B50A59B159C}"/>
              </a:ext>
            </a:extLst>
          </p:cNvPr>
          <p:cNvSpPr>
            <a:spLocks noGrp="1"/>
          </p:cNvSpPr>
          <p:nvPr>
            <p:ph idx="1"/>
          </p:nvPr>
        </p:nvSpPr>
        <p:spPr>
          <a:xfrm>
            <a:off x="8610599" y="2402733"/>
            <a:ext cx="2944151" cy="3774230"/>
          </a:xfrm>
        </p:spPr>
        <p:txBody>
          <a:bodyPr>
            <a:normAutofit/>
          </a:bodyPr>
          <a:lstStyle/>
          <a:p>
            <a:pPr marL="0" indent="0" algn="just">
              <a:buNone/>
            </a:pPr>
            <a:r>
              <a:rPr lang="en-US" sz="2000" dirty="0">
                <a:gradFill>
                  <a:gsLst>
                    <a:gs pos="34000">
                      <a:schemeClr val="tx1">
                        <a:lumMod val="93000"/>
                      </a:schemeClr>
                    </a:gs>
                    <a:gs pos="0">
                      <a:schemeClr val="bg1">
                        <a:lumMod val="25000"/>
                        <a:lumOff val="75000"/>
                      </a:schemeClr>
                    </a:gs>
                    <a:gs pos="100000">
                      <a:schemeClr val="tx1"/>
                    </a:gs>
                  </a:gsLst>
                  <a:lin ang="4800000" scaled="0"/>
                </a:gradFill>
              </a:rPr>
              <a:t>Many attorneys know how to get the work (good rainmakers).  They may even know how to bill effectively and get paid for the work, but it is the process of getting the work complete that is problematic.  </a:t>
            </a:r>
          </a:p>
        </p:txBody>
      </p:sp>
    </p:spTree>
    <p:extLst>
      <p:ext uri="{BB962C8B-B14F-4D97-AF65-F5344CB8AC3E}">
        <p14:creationId xmlns:p14="http://schemas.microsoft.com/office/powerpoint/2010/main" val="3271107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D360B-332D-42DD-CB89-47A788816D3F}"/>
              </a:ext>
            </a:extLst>
          </p:cNvPr>
          <p:cNvSpPr>
            <a:spLocks noGrp="1"/>
          </p:cNvSpPr>
          <p:nvPr>
            <p:ph type="title"/>
          </p:nvPr>
        </p:nvSpPr>
        <p:spPr>
          <a:xfrm>
            <a:off x="838200" y="365125"/>
            <a:ext cx="10515600" cy="1325563"/>
          </a:xfrm>
        </p:spPr>
        <p:txBody>
          <a:bodyPr>
            <a:normAutofit/>
          </a:bodyPr>
          <a:lstStyle/>
          <a:p>
            <a:r>
              <a:rPr lang="en-US" dirty="0"/>
              <a:t>Doing the Work - Operations</a:t>
            </a:r>
          </a:p>
        </p:txBody>
      </p:sp>
      <p:sp>
        <p:nvSpPr>
          <p:cNvPr id="10" name="Rounded Rectangle 17">
            <a:extLst>
              <a:ext uri="{FF2B5EF4-FFF2-40B4-BE49-F238E27FC236}">
                <a16:creationId xmlns:a16="http://schemas.microsoft.com/office/drawing/2014/main" id="{15045B1D-AED4-407C-BC82-BF20E4E4F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948070"/>
            <a:ext cx="4773166" cy="3896140"/>
          </a:xfrm>
          <a:prstGeom prst="roundRect">
            <a:avLst>
              <a:gd name="adj" fmla="val 2028"/>
            </a:avLst>
          </a:prstGeom>
          <a:solidFill>
            <a:schemeClr val="tx1"/>
          </a:solidFill>
          <a:ln>
            <a:solidFill>
              <a:schemeClr val="accent1">
                <a:shade val="50000"/>
              </a:schemeClr>
            </a:solidFill>
          </a:ln>
          <a:effectLst>
            <a:innerShdw blurRad="127000" dist="12700">
              <a:prstClr val="black"/>
            </a:inn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FB5A7DE2-F6BB-5416-1113-94F2B2F4BDD7}"/>
              </a:ext>
            </a:extLst>
          </p:cNvPr>
          <p:cNvPicPr>
            <a:picLocks noChangeAspect="1"/>
          </p:cNvPicPr>
          <p:nvPr/>
        </p:nvPicPr>
        <p:blipFill>
          <a:blip r:embed="rId3"/>
          <a:srcRect t="5681" r="-2" b="16555"/>
          <a:stretch>
            <a:fillRect/>
          </a:stretch>
        </p:blipFill>
        <p:spPr>
          <a:xfrm>
            <a:off x="1131172" y="2268111"/>
            <a:ext cx="4187222" cy="3256059"/>
          </a:xfrm>
          <a:prstGeom prst="rect">
            <a:avLst/>
          </a:prstGeom>
        </p:spPr>
      </p:pic>
      <p:sp>
        <p:nvSpPr>
          <p:cNvPr id="3" name="Content Placeholder 2">
            <a:extLst>
              <a:ext uri="{FF2B5EF4-FFF2-40B4-BE49-F238E27FC236}">
                <a16:creationId xmlns:a16="http://schemas.microsoft.com/office/drawing/2014/main" id="{4C8D21DE-0C0E-9C3F-BB5C-315C83B42ED2}"/>
              </a:ext>
            </a:extLst>
          </p:cNvPr>
          <p:cNvSpPr>
            <a:spLocks noGrp="1"/>
          </p:cNvSpPr>
          <p:nvPr>
            <p:ph idx="1"/>
          </p:nvPr>
        </p:nvSpPr>
        <p:spPr>
          <a:xfrm>
            <a:off x="6096000" y="1948069"/>
            <a:ext cx="5257799" cy="4315571"/>
          </a:xfrm>
        </p:spPr>
        <p:txBody>
          <a:bodyPr>
            <a:normAutofit/>
          </a:bodyPr>
          <a:lstStyle/>
          <a:p>
            <a:r>
              <a:rPr lang="en-US" sz="2400" dirty="0"/>
              <a:t>Develop Systems to create predictability, efficiency, and minimize mistakes that lead to stress.  </a:t>
            </a:r>
          </a:p>
          <a:p>
            <a:r>
              <a:rPr lang="en-US" sz="2400" dirty="0"/>
              <a:t>Ask for Help- If you are stressed and anxious, it is a clue that you are outside of your comfort zone- and in the practice of law you will be outside your comfort zone.  </a:t>
            </a:r>
          </a:p>
          <a:p>
            <a:r>
              <a:rPr lang="en-US" sz="2400" dirty="0"/>
              <a:t>Delegate, Delegate, Delegate</a:t>
            </a:r>
          </a:p>
          <a:p>
            <a:r>
              <a:rPr lang="en-US" sz="2400" dirty="0"/>
              <a:t>Communicate with clients in a timely manner to prevent disputes. </a:t>
            </a:r>
          </a:p>
          <a:p>
            <a:endParaRPr lang="en-US" sz="2400" dirty="0"/>
          </a:p>
          <a:p>
            <a:pPr marL="514350" indent="-514350">
              <a:buAutoNum type="arabicPeriod"/>
            </a:pPr>
            <a:endParaRPr lang="en-US" sz="2400" dirty="0"/>
          </a:p>
        </p:txBody>
      </p:sp>
    </p:spTree>
    <p:extLst>
      <p:ext uri="{BB962C8B-B14F-4D97-AF65-F5344CB8AC3E}">
        <p14:creationId xmlns:p14="http://schemas.microsoft.com/office/powerpoint/2010/main" val="3000869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8FBC9-05C8-DC4E-B37B-7DFEFAB91433}"/>
              </a:ext>
            </a:extLst>
          </p:cNvPr>
          <p:cNvSpPr>
            <a:spLocks noGrp="1"/>
          </p:cNvSpPr>
          <p:nvPr>
            <p:ph type="title"/>
          </p:nvPr>
        </p:nvSpPr>
        <p:spPr>
          <a:xfrm>
            <a:off x="4702628" y="365125"/>
            <a:ext cx="7138852" cy="1109345"/>
          </a:xfrm>
        </p:spPr>
        <p:txBody>
          <a:bodyPr>
            <a:normAutofit fontScale="90000"/>
          </a:bodyPr>
          <a:lstStyle/>
          <a:p>
            <a:r>
              <a:rPr lang="en-US" sz="4200" dirty="0"/>
              <a:t>Doing the Work -Overwhelmed	</a:t>
            </a:r>
          </a:p>
        </p:txBody>
      </p:sp>
      <p:sp>
        <p:nvSpPr>
          <p:cNvPr id="3" name="Content Placeholder 2">
            <a:extLst>
              <a:ext uri="{FF2B5EF4-FFF2-40B4-BE49-F238E27FC236}">
                <a16:creationId xmlns:a16="http://schemas.microsoft.com/office/drawing/2014/main" id="{1D0A1FC9-F3B6-E46A-3A7D-8FFF7B61F57E}"/>
              </a:ext>
            </a:extLst>
          </p:cNvPr>
          <p:cNvSpPr>
            <a:spLocks noGrp="1"/>
          </p:cNvSpPr>
          <p:nvPr>
            <p:ph idx="1"/>
          </p:nvPr>
        </p:nvSpPr>
        <p:spPr>
          <a:xfrm>
            <a:off x="4983480" y="1825625"/>
            <a:ext cx="6858000" cy="4351338"/>
          </a:xfrm>
        </p:spPr>
        <p:txBody>
          <a:bodyPr>
            <a:normAutofit/>
          </a:bodyPr>
          <a:lstStyle/>
          <a:p>
            <a:pPr marL="0" indent="0">
              <a:buNone/>
            </a:pPr>
            <a:r>
              <a:rPr lang="en-US" sz="3200" dirty="0">
                <a:solidFill>
                  <a:schemeClr val="tx1"/>
                </a:solidFill>
              </a:rPr>
              <a:t>Fighting Executive Dysfunction </a:t>
            </a:r>
          </a:p>
          <a:p>
            <a:pPr marL="0" indent="0">
              <a:buNone/>
            </a:pPr>
            <a:endParaRPr lang="en-US" sz="900" dirty="0">
              <a:solidFill>
                <a:schemeClr val="tx1"/>
              </a:solidFill>
            </a:endParaRPr>
          </a:p>
          <a:p>
            <a:r>
              <a:rPr lang="en-US" dirty="0">
                <a:solidFill>
                  <a:schemeClr val="tx1"/>
                </a:solidFill>
              </a:rPr>
              <a:t>Brain dump- avoidance is unhealthy; write down all the things you need to do.</a:t>
            </a:r>
          </a:p>
          <a:p>
            <a:r>
              <a:rPr lang="en-US" dirty="0">
                <a:solidFill>
                  <a:schemeClr val="tx1"/>
                </a:solidFill>
              </a:rPr>
              <a:t>One action at a time.  </a:t>
            </a:r>
          </a:p>
          <a:p>
            <a:r>
              <a:rPr lang="en-US" dirty="0">
                <a:solidFill>
                  <a:schemeClr val="tx1"/>
                </a:solidFill>
              </a:rPr>
              <a:t>Use another person’s function (like a gym buddy) to hold you accountable. </a:t>
            </a:r>
          </a:p>
          <a:p>
            <a:r>
              <a:rPr lang="en-US" dirty="0">
                <a:solidFill>
                  <a:schemeClr val="tx1"/>
                </a:solidFill>
              </a:rPr>
              <a:t>Set external timers or reminders to prompt your next task. </a:t>
            </a:r>
          </a:p>
          <a:p>
            <a:pPr marL="0" indent="0">
              <a:buNone/>
            </a:pPr>
            <a:endParaRPr lang="en-US" dirty="0"/>
          </a:p>
        </p:txBody>
      </p:sp>
      <p:pic>
        <p:nvPicPr>
          <p:cNvPr id="5" name="Picture 4">
            <a:extLst>
              <a:ext uri="{FF2B5EF4-FFF2-40B4-BE49-F238E27FC236}">
                <a16:creationId xmlns:a16="http://schemas.microsoft.com/office/drawing/2014/main" id="{507A1C1C-CFDD-1207-5D38-0C5F1B2BA964}"/>
              </a:ext>
            </a:extLst>
          </p:cNvPr>
          <p:cNvPicPr>
            <a:picLocks noChangeAspect="1"/>
          </p:cNvPicPr>
          <p:nvPr/>
        </p:nvPicPr>
        <p:blipFill>
          <a:blip r:embed="rId3"/>
          <a:srcRect l="33670" r="34505" b="-1"/>
          <a:stretch>
            <a:fillRect/>
          </a:stretch>
        </p:blipFill>
        <p:spPr>
          <a:xfrm>
            <a:off x="20" y="10"/>
            <a:ext cx="4343380" cy="6857990"/>
          </a:xfrm>
          <a:prstGeom prst="rect">
            <a:avLst/>
          </a:prstGeom>
        </p:spPr>
      </p:pic>
    </p:spTree>
    <p:extLst>
      <p:ext uri="{BB962C8B-B14F-4D97-AF65-F5344CB8AC3E}">
        <p14:creationId xmlns:p14="http://schemas.microsoft.com/office/powerpoint/2010/main" val="4164672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E023E1B9-9C8D-7A7B-1FC9-476B5F8016BC}"/>
              </a:ext>
            </a:extLst>
          </p:cNvPr>
          <p:cNvSpPr>
            <a:spLocks noGrp="1"/>
          </p:cNvSpPr>
          <p:nvPr>
            <p:ph type="title"/>
          </p:nvPr>
        </p:nvSpPr>
        <p:spPr>
          <a:xfrm>
            <a:off x="536332" y="1115786"/>
            <a:ext cx="3775720" cy="4626428"/>
          </a:xfrm>
          <a:effectLst/>
        </p:spPr>
        <p:txBody>
          <a:bodyPr anchor="ctr">
            <a:normAutofit/>
          </a:bodyPr>
          <a:lstStyle/>
          <a:p>
            <a:pPr algn="ctr"/>
            <a:r>
              <a:rPr lang="en-US" sz="4000" i="1" dirty="0">
                <a:solidFill>
                  <a:schemeClr val="tx1">
                    <a:lumMod val="95000"/>
                  </a:schemeClr>
                </a:solidFill>
              </a:rPr>
              <a:t>Doing the Work – Energy Management</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F9F8967-7BC5-B9B4-51C2-1384313531D3}"/>
              </a:ext>
            </a:extLst>
          </p:cNvPr>
          <p:cNvSpPr>
            <a:spLocks noGrp="1"/>
          </p:cNvSpPr>
          <p:nvPr>
            <p:ph idx="1"/>
          </p:nvPr>
        </p:nvSpPr>
        <p:spPr>
          <a:xfrm>
            <a:off x="4996543" y="1115786"/>
            <a:ext cx="5713790" cy="5502184"/>
          </a:xfrm>
        </p:spPr>
        <p:txBody>
          <a:bodyPr anchor="ctr">
            <a:normAutofit lnSpcReduction="10000"/>
          </a:bodyPr>
          <a:lstStyle/>
          <a:p>
            <a:r>
              <a:rPr lang="en-US" dirty="0">
                <a:solidFill>
                  <a:schemeClr val="tx1">
                    <a:lumMod val="95000"/>
                  </a:schemeClr>
                </a:solidFill>
              </a:rPr>
              <a:t>Manage your </a:t>
            </a:r>
            <a:r>
              <a:rPr lang="en-US" u="sng" dirty="0">
                <a:solidFill>
                  <a:schemeClr val="tx1">
                    <a:lumMod val="95000"/>
                  </a:schemeClr>
                </a:solidFill>
              </a:rPr>
              <a:t>energy</a:t>
            </a:r>
            <a:r>
              <a:rPr lang="en-US" dirty="0">
                <a:solidFill>
                  <a:schemeClr val="tx1">
                    <a:lumMod val="95000"/>
                  </a:schemeClr>
                </a:solidFill>
              </a:rPr>
              <a:t>, not your time.</a:t>
            </a:r>
          </a:p>
          <a:p>
            <a:pPr marL="0" indent="0">
              <a:buNone/>
            </a:pPr>
            <a:r>
              <a:rPr lang="en-US" sz="2800" dirty="0" err="1">
                <a:solidFill>
                  <a:schemeClr val="tx1">
                    <a:lumMod val="95000"/>
                  </a:schemeClr>
                </a:solidFill>
              </a:rPr>
              <a:t>Article:</a:t>
            </a:r>
            <a:r>
              <a:rPr lang="en-US" dirty="0" err="1">
                <a:solidFill>
                  <a:schemeClr val="tx1">
                    <a:lumMod val="95000"/>
                  </a:schemeClr>
                </a:solidFill>
                <a:hlinkClick r:id="rId3"/>
              </a:rPr>
              <a:t>Manage-Your-Energy-Not-Your-Time.pdf</a:t>
            </a:r>
            <a:endParaRPr lang="en-US" dirty="0">
              <a:solidFill>
                <a:schemeClr val="tx1">
                  <a:lumMod val="95000"/>
                </a:schemeClr>
              </a:solidFill>
            </a:endParaRPr>
          </a:p>
          <a:p>
            <a:pPr marL="0" indent="0">
              <a:buNone/>
            </a:pPr>
            <a:endParaRPr lang="en-US" sz="2800" dirty="0">
              <a:solidFill>
                <a:schemeClr val="tx1">
                  <a:lumMod val="95000"/>
                </a:schemeClr>
              </a:solidFill>
            </a:endParaRPr>
          </a:p>
          <a:p>
            <a:r>
              <a:rPr lang="en-US" dirty="0">
                <a:solidFill>
                  <a:schemeClr val="tx1">
                    <a:lumMod val="95000"/>
                  </a:schemeClr>
                </a:solidFill>
              </a:rPr>
              <a:t>Consider the true cost of trying to manage your time (it takes time and causes stress).</a:t>
            </a:r>
          </a:p>
          <a:p>
            <a:endParaRPr lang="en-US" dirty="0">
              <a:solidFill>
                <a:schemeClr val="tx1">
                  <a:lumMod val="95000"/>
                </a:schemeClr>
              </a:solidFill>
            </a:endParaRPr>
          </a:p>
          <a:p>
            <a:r>
              <a:rPr lang="en-US" dirty="0">
                <a:solidFill>
                  <a:schemeClr val="tx1">
                    <a:lumMod val="95000"/>
                  </a:schemeClr>
                </a:solidFill>
              </a:rPr>
              <a:t>Practice saying “no” – The same decisions and habits cause the same results.  You have to change your decisions and habits to keep you from being stuck and burned out.</a:t>
            </a:r>
          </a:p>
          <a:p>
            <a:pPr marL="0" indent="0">
              <a:buNone/>
            </a:pPr>
            <a:endParaRPr lang="en-US" dirty="0">
              <a:solidFill>
                <a:schemeClr val="tx1">
                  <a:lumMod val="95000"/>
                </a:schemeClr>
              </a:solidFill>
            </a:endParaRPr>
          </a:p>
          <a:p>
            <a:pPr marL="457200" lvl="1" indent="0">
              <a:buNone/>
            </a:pPr>
            <a:endParaRPr lang="en-US" sz="2000" dirty="0">
              <a:solidFill>
                <a:schemeClr val="tx1">
                  <a:lumMod val="95000"/>
                </a:schemeClr>
              </a:solidFill>
            </a:endParaRPr>
          </a:p>
        </p:txBody>
      </p:sp>
      <p:pic>
        <p:nvPicPr>
          <p:cNvPr id="5" name="Picture 4">
            <a:extLst>
              <a:ext uri="{FF2B5EF4-FFF2-40B4-BE49-F238E27FC236}">
                <a16:creationId xmlns:a16="http://schemas.microsoft.com/office/drawing/2014/main" id="{0EEBBCEB-8A98-1FBC-2156-F986969057AC}"/>
              </a:ext>
            </a:extLst>
          </p:cNvPr>
          <p:cNvPicPr>
            <a:picLocks noChangeAspect="1"/>
          </p:cNvPicPr>
          <p:nvPr/>
        </p:nvPicPr>
        <p:blipFill>
          <a:blip r:embed="rId4"/>
          <a:stretch>
            <a:fillRect/>
          </a:stretch>
        </p:blipFill>
        <p:spPr>
          <a:xfrm>
            <a:off x="1292325" y="324877"/>
            <a:ext cx="2066338" cy="2066338"/>
          </a:xfrm>
          <a:prstGeom prst="rect">
            <a:avLst/>
          </a:prstGeom>
        </p:spPr>
      </p:pic>
    </p:spTree>
    <p:extLst>
      <p:ext uri="{BB962C8B-B14F-4D97-AF65-F5344CB8AC3E}">
        <p14:creationId xmlns:p14="http://schemas.microsoft.com/office/powerpoint/2010/main" val="862410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706BC8F-A8F6-1F1B-290C-1F394C2B5E6B}"/>
              </a:ext>
            </a:extLst>
          </p:cNvPr>
          <p:cNvSpPr>
            <a:spLocks noGrp="1"/>
          </p:cNvSpPr>
          <p:nvPr>
            <p:ph type="title"/>
          </p:nvPr>
        </p:nvSpPr>
        <p:spPr>
          <a:xfrm>
            <a:off x="422036" y="1115786"/>
            <a:ext cx="3890016" cy="4626428"/>
          </a:xfrm>
          <a:effectLst/>
        </p:spPr>
        <p:txBody>
          <a:bodyPr anchor="ctr">
            <a:normAutofit/>
          </a:bodyPr>
          <a:lstStyle/>
          <a:p>
            <a:pPr algn="ctr"/>
            <a:r>
              <a:rPr lang="en-US" sz="4000" dirty="0">
                <a:solidFill>
                  <a:schemeClr val="tx1">
                    <a:lumMod val="95000"/>
                  </a:schemeClr>
                </a:solidFill>
              </a:rPr>
              <a:t>Doing the Work – Energy Management</a:t>
            </a: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0103EC3-7C27-25F3-7DEF-5676E16364E0}"/>
              </a:ext>
            </a:extLst>
          </p:cNvPr>
          <p:cNvSpPr>
            <a:spLocks noGrp="1"/>
          </p:cNvSpPr>
          <p:nvPr>
            <p:ph idx="1"/>
          </p:nvPr>
        </p:nvSpPr>
        <p:spPr>
          <a:xfrm>
            <a:off x="4929791" y="587326"/>
            <a:ext cx="6840172" cy="5558498"/>
          </a:xfrm>
        </p:spPr>
        <p:txBody>
          <a:bodyPr anchor="ctr">
            <a:normAutofit/>
          </a:bodyPr>
          <a:lstStyle/>
          <a:p>
            <a:r>
              <a:rPr lang="en-US" sz="2400" dirty="0">
                <a:solidFill>
                  <a:schemeClr val="tx1"/>
                </a:solidFill>
              </a:rPr>
              <a:t>Consider “de-cluttering” your task list.  You cannot truly clean your room if there are too many items in it.  </a:t>
            </a:r>
          </a:p>
          <a:p>
            <a:pPr marL="0" indent="0">
              <a:buNone/>
            </a:pPr>
            <a:endParaRPr lang="en-US" sz="900" dirty="0">
              <a:solidFill>
                <a:schemeClr val="tx1"/>
              </a:solidFill>
            </a:endParaRPr>
          </a:p>
          <a:p>
            <a:r>
              <a:rPr lang="en-US" sz="2400" dirty="0">
                <a:solidFill>
                  <a:schemeClr val="tx1"/>
                </a:solidFill>
              </a:rPr>
              <a:t>There is no perfect time management system.</a:t>
            </a:r>
          </a:p>
          <a:p>
            <a:pPr marL="0" indent="0">
              <a:buNone/>
            </a:pPr>
            <a:endParaRPr lang="en-US" sz="900" dirty="0">
              <a:solidFill>
                <a:schemeClr val="tx1"/>
              </a:solidFill>
            </a:endParaRPr>
          </a:p>
          <a:p>
            <a:r>
              <a:rPr lang="en-US" sz="2400" dirty="0">
                <a:solidFill>
                  <a:schemeClr val="tx1"/>
                </a:solidFill>
              </a:rPr>
              <a:t>Resist the urge to just “do one more thing.”  Attorneys especially get caught in the mindset that if they just work harder, things will eventually become more manageable. </a:t>
            </a:r>
          </a:p>
          <a:p>
            <a:endParaRPr lang="en-US" sz="900" dirty="0">
              <a:solidFill>
                <a:schemeClr val="tx1"/>
              </a:solidFill>
            </a:endParaRPr>
          </a:p>
          <a:p>
            <a:r>
              <a:rPr lang="en-US" sz="2400" dirty="0">
                <a:solidFill>
                  <a:schemeClr val="tx1"/>
                </a:solidFill>
              </a:rPr>
              <a:t>Practice tip – Jack stopped working at night because he was not effective.  He turned it off until the AM and did the same task in 25% of the time it would have taken the night before. Less mistakes are also made.</a:t>
            </a:r>
            <a:endParaRPr lang="en-US" sz="2400" dirty="0">
              <a:solidFill>
                <a:schemeClr val="tx1">
                  <a:lumMod val="95000"/>
                </a:schemeClr>
              </a:solidFill>
            </a:endParaRPr>
          </a:p>
        </p:txBody>
      </p:sp>
      <p:pic>
        <p:nvPicPr>
          <p:cNvPr id="5" name="Picture 4">
            <a:extLst>
              <a:ext uri="{FF2B5EF4-FFF2-40B4-BE49-F238E27FC236}">
                <a16:creationId xmlns:a16="http://schemas.microsoft.com/office/drawing/2014/main" id="{50DB9F92-3A48-A27B-9D24-7550C8870B76}"/>
              </a:ext>
            </a:extLst>
          </p:cNvPr>
          <p:cNvPicPr>
            <a:picLocks noChangeAspect="1"/>
          </p:cNvPicPr>
          <p:nvPr/>
        </p:nvPicPr>
        <p:blipFill>
          <a:blip r:embed="rId3"/>
          <a:stretch>
            <a:fillRect/>
          </a:stretch>
        </p:blipFill>
        <p:spPr>
          <a:xfrm>
            <a:off x="1238921" y="360046"/>
            <a:ext cx="2066338" cy="2066338"/>
          </a:xfrm>
          <a:prstGeom prst="rect">
            <a:avLst/>
          </a:prstGeom>
        </p:spPr>
      </p:pic>
    </p:spTree>
    <p:extLst>
      <p:ext uri="{BB962C8B-B14F-4D97-AF65-F5344CB8AC3E}">
        <p14:creationId xmlns:p14="http://schemas.microsoft.com/office/powerpoint/2010/main" val="37053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39619-1B66-38DE-56FF-D5C34FE84260}"/>
              </a:ext>
            </a:extLst>
          </p:cNvPr>
          <p:cNvSpPr>
            <a:spLocks noGrp="1"/>
          </p:cNvSpPr>
          <p:nvPr>
            <p:ph type="title"/>
          </p:nvPr>
        </p:nvSpPr>
        <p:spPr>
          <a:xfrm>
            <a:off x="838200" y="365125"/>
            <a:ext cx="10515600" cy="1325563"/>
          </a:xfrm>
        </p:spPr>
        <p:txBody>
          <a:bodyPr>
            <a:normAutofit/>
          </a:bodyPr>
          <a:lstStyle/>
          <a:p>
            <a:r>
              <a:rPr lang="en-US" sz="4000" dirty="0"/>
              <a:t>Be Mindful of The Dump and Compassion Fatigue</a:t>
            </a:r>
          </a:p>
        </p:txBody>
      </p:sp>
      <p:sp>
        <p:nvSpPr>
          <p:cNvPr id="3" name="Content Placeholder 2">
            <a:extLst>
              <a:ext uri="{FF2B5EF4-FFF2-40B4-BE49-F238E27FC236}">
                <a16:creationId xmlns:a16="http://schemas.microsoft.com/office/drawing/2014/main" id="{44148487-CE36-A4C5-DA06-2939309D98B6}"/>
              </a:ext>
            </a:extLst>
          </p:cNvPr>
          <p:cNvSpPr>
            <a:spLocks noGrp="1"/>
          </p:cNvSpPr>
          <p:nvPr>
            <p:ph idx="1"/>
          </p:nvPr>
        </p:nvSpPr>
        <p:spPr>
          <a:xfrm>
            <a:off x="4123591" y="1617785"/>
            <a:ext cx="7621359" cy="4559178"/>
          </a:xfrm>
        </p:spPr>
        <p:txBody>
          <a:bodyPr>
            <a:normAutofit lnSpcReduction="10000"/>
          </a:bodyPr>
          <a:lstStyle/>
          <a:p>
            <a:pPr marL="0" indent="0">
              <a:buNone/>
            </a:pPr>
            <a:r>
              <a:rPr lang="en-US" sz="3200" dirty="0">
                <a:gradFill>
                  <a:gsLst>
                    <a:gs pos="34000">
                      <a:schemeClr val="tx1">
                        <a:lumMod val="93000"/>
                      </a:schemeClr>
                    </a:gs>
                    <a:gs pos="0">
                      <a:schemeClr val="bg1">
                        <a:lumMod val="25000"/>
                        <a:lumOff val="75000"/>
                      </a:schemeClr>
                    </a:gs>
                    <a:gs pos="100000">
                      <a:schemeClr val="tx1"/>
                    </a:gs>
                  </a:gsLst>
                  <a:lin ang="4800000" scaled="0"/>
                </a:gradFill>
              </a:rPr>
              <a:t>Clients Dumping on Lawyers</a:t>
            </a:r>
          </a:p>
          <a:p>
            <a:r>
              <a:rPr lang="en-US" sz="2600" dirty="0">
                <a:gradFill>
                  <a:gsLst>
                    <a:gs pos="34000">
                      <a:schemeClr val="tx1">
                        <a:lumMod val="93000"/>
                      </a:schemeClr>
                    </a:gs>
                    <a:gs pos="0">
                      <a:schemeClr val="bg1">
                        <a:lumMod val="25000"/>
                        <a:lumOff val="75000"/>
                      </a:schemeClr>
                    </a:gs>
                    <a:gs pos="100000">
                      <a:schemeClr val="tx1"/>
                    </a:gs>
                  </a:gsLst>
                  <a:lin ang="4800000" scaled="0"/>
                </a:gradFill>
              </a:rPr>
              <a:t>Clients can’t express frustration to the courts, adverse parties, etc.</a:t>
            </a:r>
          </a:p>
          <a:p>
            <a:r>
              <a:rPr lang="en-US" sz="2600" dirty="0">
                <a:gradFill>
                  <a:gsLst>
                    <a:gs pos="34000">
                      <a:schemeClr val="tx1">
                        <a:lumMod val="93000"/>
                      </a:schemeClr>
                    </a:gs>
                    <a:gs pos="0">
                      <a:schemeClr val="bg1">
                        <a:lumMod val="25000"/>
                        <a:lumOff val="75000"/>
                      </a:schemeClr>
                    </a:gs>
                    <a:gs pos="100000">
                      <a:schemeClr val="tx1"/>
                    </a:gs>
                  </a:gsLst>
                  <a:lin ang="4800000" scaled="0"/>
                </a:gradFill>
              </a:rPr>
              <a:t>You can handle trauma dumping better if you are not stressed.</a:t>
            </a:r>
          </a:p>
          <a:p>
            <a:pPr marL="0" indent="0">
              <a:buNone/>
            </a:pPr>
            <a:endParaRPr lang="en-US" dirty="0">
              <a:gradFill>
                <a:gsLst>
                  <a:gs pos="34000">
                    <a:schemeClr val="tx1">
                      <a:lumMod val="93000"/>
                    </a:schemeClr>
                  </a:gs>
                  <a:gs pos="0">
                    <a:schemeClr val="bg1">
                      <a:lumMod val="25000"/>
                      <a:lumOff val="75000"/>
                    </a:schemeClr>
                  </a:gs>
                  <a:gs pos="100000">
                    <a:schemeClr val="tx1"/>
                  </a:gs>
                </a:gsLst>
                <a:lin ang="4800000" scaled="0"/>
              </a:gradFill>
            </a:endParaRPr>
          </a:p>
          <a:p>
            <a:pPr marL="0" indent="0">
              <a:buNone/>
            </a:pPr>
            <a:r>
              <a:rPr lang="en-US" sz="3200" dirty="0">
                <a:gradFill>
                  <a:gsLst>
                    <a:gs pos="34000">
                      <a:schemeClr val="tx1">
                        <a:lumMod val="93000"/>
                      </a:schemeClr>
                    </a:gs>
                    <a:gs pos="0">
                      <a:schemeClr val="bg1">
                        <a:lumMod val="25000"/>
                        <a:lumOff val="75000"/>
                      </a:schemeClr>
                    </a:gs>
                    <a:gs pos="100000">
                      <a:schemeClr val="tx1"/>
                    </a:gs>
                  </a:gsLst>
                  <a:lin ang="4800000" scaled="0"/>
                </a:gradFill>
              </a:rPr>
              <a:t>You are Asked to Fix Emotional Problems</a:t>
            </a:r>
          </a:p>
          <a:p>
            <a:r>
              <a:rPr lang="en-US" sz="2600" dirty="0">
                <a:gradFill>
                  <a:gsLst>
                    <a:gs pos="34000">
                      <a:schemeClr val="tx1">
                        <a:lumMod val="93000"/>
                      </a:schemeClr>
                    </a:gs>
                    <a:gs pos="0">
                      <a:schemeClr val="bg1">
                        <a:lumMod val="25000"/>
                        <a:lumOff val="75000"/>
                      </a:schemeClr>
                    </a:gs>
                    <a:gs pos="100000">
                      <a:schemeClr val="tx1"/>
                    </a:gs>
                  </a:gsLst>
                  <a:lin ang="4800000" scaled="0"/>
                </a:gradFill>
              </a:rPr>
              <a:t>Compassion fatigue can alter your well being.</a:t>
            </a:r>
          </a:p>
          <a:p>
            <a:r>
              <a:rPr lang="en-US" sz="2600" dirty="0">
                <a:gradFill>
                  <a:gsLst>
                    <a:gs pos="34000">
                      <a:schemeClr val="tx1">
                        <a:lumMod val="93000"/>
                      </a:schemeClr>
                    </a:gs>
                    <a:gs pos="0">
                      <a:schemeClr val="bg1">
                        <a:lumMod val="25000"/>
                        <a:lumOff val="75000"/>
                      </a:schemeClr>
                    </a:gs>
                    <a:gs pos="100000">
                      <a:schemeClr val="tx1"/>
                    </a:gs>
                  </a:gsLst>
                  <a:lin ang="4800000" scaled="0"/>
                </a:gradFill>
              </a:rPr>
              <a:t>Cultivate resilience by talking to trusted colleagues and recognize what you can control and what you can’t.  </a:t>
            </a:r>
          </a:p>
          <a:p>
            <a:pPr marL="0" indent="0">
              <a:buNone/>
            </a:pPr>
            <a:endParaRPr lang="en-US" dirty="0">
              <a:gradFill>
                <a:gsLst>
                  <a:gs pos="34000">
                    <a:schemeClr val="tx1">
                      <a:lumMod val="93000"/>
                    </a:schemeClr>
                  </a:gs>
                  <a:gs pos="0">
                    <a:schemeClr val="bg1">
                      <a:lumMod val="25000"/>
                      <a:lumOff val="75000"/>
                    </a:schemeClr>
                  </a:gs>
                  <a:gs pos="100000">
                    <a:schemeClr val="tx1"/>
                  </a:gs>
                </a:gsLst>
                <a:lin ang="4800000" scaled="0"/>
              </a:gradFill>
            </a:endParaRPr>
          </a:p>
          <a:p>
            <a:pPr marL="457200" lvl="1" indent="0">
              <a:buNone/>
            </a:pPr>
            <a:endParaRPr lang="en-US" dirty="0">
              <a:gradFill>
                <a:gsLst>
                  <a:gs pos="34000">
                    <a:schemeClr val="tx1">
                      <a:lumMod val="93000"/>
                    </a:schemeClr>
                  </a:gs>
                  <a:gs pos="0">
                    <a:schemeClr val="bg1">
                      <a:lumMod val="25000"/>
                      <a:lumOff val="75000"/>
                    </a:schemeClr>
                  </a:gs>
                  <a:gs pos="100000">
                    <a:schemeClr val="tx1"/>
                  </a:gs>
                </a:gsLst>
                <a:lin ang="4800000" scaled="0"/>
              </a:gradFill>
            </a:endParaRPr>
          </a:p>
          <a:p>
            <a:pPr lvl="1"/>
            <a:endParaRPr lang="en-US" dirty="0">
              <a:gradFill>
                <a:gsLst>
                  <a:gs pos="34000">
                    <a:schemeClr val="tx1">
                      <a:lumMod val="93000"/>
                    </a:schemeClr>
                  </a:gs>
                  <a:gs pos="0">
                    <a:schemeClr val="bg1">
                      <a:lumMod val="25000"/>
                      <a:lumOff val="75000"/>
                    </a:schemeClr>
                  </a:gs>
                  <a:gs pos="100000">
                    <a:schemeClr val="tx1"/>
                  </a:gs>
                </a:gsLst>
                <a:lin ang="4800000" scaled="0"/>
              </a:gradFill>
            </a:endParaRPr>
          </a:p>
        </p:txBody>
      </p:sp>
      <p:pic>
        <p:nvPicPr>
          <p:cNvPr id="6" name="Picture 5">
            <a:extLst>
              <a:ext uri="{FF2B5EF4-FFF2-40B4-BE49-F238E27FC236}">
                <a16:creationId xmlns:a16="http://schemas.microsoft.com/office/drawing/2014/main" id="{DFA2B6E9-838C-5FDC-D804-B63924B32DA3}"/>
              </a:ext>
            </a:extLst>
          </p:cNvPr>
          <p:cNvPicPr>
            <a:picLocks noChangeAspect="1"/>
          </p:cNvPicPr>
          <p:nvPr/>
        </p:nvPicPr>
        <p:blipFill>
          <a:blip r:embed="rId4"/>
          <a:stretch>
            <a:fillRect/>
          </a:stretch>
        </p:blipFill>
        <p:spPr>
          <a:xfrm>
            <a:off x="447050" y="2336279"/>
            <a:ext cx="3538220" cy="2358813"/>
          </a:xfrm>
          <a:prstGeom prst="rect">
            <a:avLst/>
          </a:prstGeom>
        </p:spPr>
      </p:pic>
    </p:spTree>
    <p:extLst>
      <p:ext uri="{BB962C8B-B14F-4D97-AF65-F5344CB8AC3E}">
        <p14:creationId xmlns:p14="http://schemas.microsoft.com/office/powerpoint/2010/main" val="4160715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57E0D-AC4F-37F3-F42D-F23C719FAC06}"/>
              </a:ext>
            </a:extLst>
          </p:cNvPr>
          <p:cNvSpPr>
            <a:spLocks noGrp="1"/>
          </p:cNvSpPr>
          <p:nvPr>
            <p:ph type="title"/>
          </p:nvPr>
        </p:nvSpPr>
        <p:spPr/>
        <p:txBody>
          <a:bodyPr>
            <a:normAutofit fontScale="90000"/>
          </a:bodyPr>
          <a:lstStyle/>
          <a:p>
            <a:r>
              <a:rPr lang="en-US" dirty="0"/>
              <a:t>Doing the Work –</a:t>
            </a:r>
            <a:br>
              <a:rPr lang="en-US" dirty="0"/>
            </a:br>
            <a:r>
              <a:rPr lang="en-US" dirty="0"/>
              <a:t>Practice Tip	</a:t>
            </a:r>
          </a:p>
        </p:txBody>
      </p:sp>
      <p:sp>
        <p:nvSpPr>
          <p:cNvPr id="3" name="Content Placeholder 2">
            <a:extLst>
              <a:ext uri="{FF2B5EF4-FFF2-40B4-BE49-F238E27FC236}">
                <a16:creationId xmlns:a16="http://schemas.microsoft.com/office/drawing/2014/main" id="{7E1B1890-6FF1-0F2F-EABD-E13C2E9F7ECC}"/>
              </a:ext>
            </a:extLst>
          </p:cNvPr>
          <p:cNvSpPr>
            <a:spLocks noGrp="1"/>
          </p:cNvSpPr>
          <p:nvPr>
            <p:ph idx="1"/>
          </p:nvPr>
        </p:nvSpPr>
        <p:spPr>
          <a:xfrm>
            <a:off x="979100" y="1963834"/>
            <a:ext cx="10233800" cy="4351338"/>
          </a:xfrm>
        </p:spPr>
        <p:txBody>
          <a:bodyPr>
            <a:noAutofit/>
          </a:bodyPr>
          <a:lstStyle/>
          <a:p>
            <a:r>
              <a:rPr lang="en-US" dirty="0"/>
              <a:t>Out of time? Buy some back!</a:t>
            </a:r>
          </a:p>
          <a:p>
            <a:endParaRPr lang="en-US" sz="800" dirty="0"/>
          </a:p>
          <a:p>
            <a:pPr lvl="1"/>
            <a:r>
              <a:rPr lang="en-US" sz="2800" dirty="0"/>
              <a:t>Yard work</a:t>
            </a:r>
          </a:p>
          <a:p>
            <a:pPr lvl="1"/>
            <a:r>
              <a:rPr lang="en-US" sz="2800" dirty="0"/>
              <a:t>Child care </a:t>
            </a:r>
          </a:p>
          <a:p>
            <a:pPr lvl="1"/>
            <a:r>
              <a:rPr lang="en-US" sz="2800" dirty="0"/>
              <a:t>Housecleaning </a:t>
            </a:r>
          </a:p>
          <a:p>
            <a:pPr lvl="1"/>
            <a:r>
              <a:rPr lang="en-US" sz="2800" dirty="0"/>
              <a:t>Meal prepping</a:t>
            </a:r>
          </a:p>
          <a:p>
            <a:pPr lvl="1"/>
            <a:r>
              <a:rPr lang="en-US" sz="2800" dirty="0"/>
              <a:t>Office related – Jack does not need to copy things.  He does not need to make coffee or run office errands.  </a:t>
            </a:r>
          </a:p>
          <a:p>
            <a:pPr lvl="1"/>
            <a:endParaRPr lang="en-US" sz="2800" dirty="0"/>
          </a:p>
          <a:p>
            <a:pPr marL="457200" lvl="1" indent="0">
              <a:buNone/>
            </a:pPr>
            <a:r>
              <a:rPr lang="en-US" sz="2800" dirty="0"/>
              <a:t>Make good use of your time.  Avoid the mentality to not pay for anything!</a:t>
            </a:r>
          </a:p>
        </p:txBody>
      </p:sp>
      <p:pic>
        <p:nvPicPr>
          <p:cNvPr id="5" name="Picture 4">
            <a:extLst>
              <a:ext uri="{FF2B5EF4-FFF2-40B4-BE49-F238E27FC236}">
                <a16:creationId xmlns:a16="http://schemas.microsoft.com/office/drawing/2014/main" id="{50EB5AFF-D7EE-0B70-655B-34614F1D8EE2}"/>
              </a:ext>
            </a:extLst>
          </p:cNvPr>
          <p:cNvPicPr>
            <a:picLocks noChangeAspect="1"/>
          </p:cNvPicPr>
          <p:nvPr/>
        </p:nvPicPr>
        <p:blipFill>
          <a:blip r:embed="rId2"/>
          <a:stretch>
            <a:fillRect/>
          </a:stretch>
        </p:blipFill>
        <p:spPr>
          <a:xfrm>
            <a:off x="6379817" y="242888"/>
            <a:ext cx="5538357" cy="2816836"/>
          </a:xfrm>
          <a:prstGeom prst="rect">
            <a:avLst/>
          </a:prstGeom>
        </p:spPr>
      </p:pic>
    </p:spTree>
    <p:extLst>
      <p:ext uri="{BB962C8B-B14F-4D97-AF65-F5344CB8AC3E}">
        <p14:creationId xmlns:p14="http://schemas.microsoft.com/office/powerpoint/2010/main" val="3621010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C67B8-81BA-2A73-702E-DA0B53B80198}"/>
              </a:ext>
            </a:extLst>
          </p:cNvPr>
          <p:cNvSpPr>
            <a:spLocks noGrp="1"/>
          </p:cNvSpPr>
          <p:nvPr>
            <p:ph type="title"/>
          </p:nvPr>
        </p:nvSpPr>
        <p:spPr>
          <a:xfrm>
            <a:off x="4702628" y="365125"/>
            <a:ext cx="6651171" cy="1325563"/>
          </a:xfrm>
        </p:spPr>
        <p:txBody>
          <a:bodyPr>
            <a:normAutofit/>
          </a:bodyPr>
          <a:lstStyle/>
          <a:p>
            <a:r>
              <a:rPr lang="en-US" dirty="0"/>
              <a:t>Billing the Work</a:t>
            </a:r>
          </a:p>
        </p:txBody>
      </p:sp>
      <p:sp>
        <p:nvSpPr>
          <p:cNvPr id="3" name="Content Placeholder 2">
            <a:extLst>
              <a:ext uri="{FF2B5EF4-FFF2-40B4-BE49-F238E27FC236}">
                <a16:creationId xmlns:a16="http://schemas.microsoft.com/office/drawing/2014/main" id="{66812105-82B3-6601-5F59-0C303E8A24C6}"/>
              </a:ext>
            </a:extLst>
          </p:cNvPr>
          <p:cNvSpPr>
            <a:spLocks noGrp="1"/>
          </p:cNvSpPr>
          <p:nvPr>
            <p:ph idx="1"/>
          </p:nvPr>
        </p:nvSpPr>
        <p:spPr>
          <a:xfrm>
            <a:off x="4865913" y="1597024"/>
            <a:ext cx="6487886" cy="4815205"/>
          </a:xfrm>
        </p:spPr>
        <p:txBody>
          <a:bodyPr>
            <a:normAutofit/>
          </a:bodyPr>
          <a:lstStyle/>
          <a:p>
            <a:r>
              <a:rPr lang="en-US" sz="2600" dirty="0"/>
              <a:t>Create policies that will guide you.</a:t>
            </a:r>
          </a:p>
          <a:p>
            <a:r>
              <a:rPr lang="en-US" sz="2600" dirty="0"/>
              <a:t>Be upfront with clients to reduce disputes and keep happy clients.</a:t>
            </a:r>
          </a:p>
          <a:p>
            <a:r>
              <a:rPr lang="en-US" sz="2600" dirty="0"/>
              <a:t>Bill consistently.  If you do not bill timely, you might not collect!</a:t>
            </a:r>
          </a:p>
          <a:p>
            <a:r>
              <a:rPr lang="en-US" sz="2600" dirty="0"/>
              <a:t>Lack of communication with clients many times begins the dispute.  </a:t>
            </a:r>
          </a:p>
          <a:p>
            <a:r>
              <a:rPr lang="en-US" sz="2600" dirty="0"/>
              <a:t>Address failure to pay quickly!</a:t>
            </a:r>
          </a:p>
          <a:p>
            <a:r>
              <a:rPr lang="en-US" sz="2600" dirty="0"/>
              <a:t>Put your time in daily. It is 2026 – the tools to help you exist! This is still part of Doing the Work.</a:t>
            </a:r>
          </a:p>
          <a:p>
            <a:endParaRPr lang="en-US" sz="2400" dirty="0"/>
          </a:p>
          <a:p>
            <a:pPr marL="0" indent="0">
              <a:buNone/>
            </a:pPr>
            <a:endParaRPr lang="en-US" sz="2400" dirty="0"/>
          </a:p>
        </p:txBody>
      </p:sp>
      <p:pic>
        <p:nvPicPr>
          <p:cNvPr id="5" name="Picture 4">
            <a:extLst>
              <a:ext uri="{FF2B5EF4-FFF2-40B4-BE49-F238E27FC236}">
                <a16:creationId xmlns:a16="http://schemas.microsoft.com/office/drawing/2014/main" id="{F5ED5B13-DEEE-7C12-20E7-72F3BAF756C2}"/>
              </a:ext>
            </a:extLst>
          </p:cNvPr>
          <p:cNvPicPr>
            <a:picLocks noChangeAspect="1"/>
          </p:cNvPicPr>
          <p:nvPr/>
        </p:nvPicPr>
        <p:blipFill>
          <a:blip r:embed="rId3"/>
          <a:srcRect l="18881" r="17786"/>
          <a:stretch>
            <a:fillRect/>
          </a:stretch>
        </p:blipFill>
        <p:spPr>
          <a:xfrm>
            <a:off x="20" y="10"/>
            <a:ext cx="4343380" cy="6857990"/>
          </a:xfrm>
          <a:prstGeom prst="rect">
            <a:avLst/>
          </a:prstGeom>
        </p:spPr>
      </p:pic>
    </p:spTree>
    <p:extLst>
      <p:ext uri="{BB962C8B-B14F-4D97-AF65-F5344CB8AC3E}">
        <p14:creationId xmlns:p14="http://schemas.microsoft.com/office/powerpoint/2010/main" val="3086692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8532-A387-B35B-32BA-46692A8393FC}"/>
              </a:ext>
            </a:extLst>
          </p:cNvPr>
          <p:cNvSpPr>
            <a:spLocks noGrp="1"/>
          </p:cNvSpPr>
          <p:nvPr>
            <p:ph type="title"/>
          </p:nvPr>
        </p:nvSpPr>
        <p:spPr>
          <a:xfrm>
            <a:off x="838200" y="365125"/>
            <a:ext cx="6662057" cy="1325563"/>
          </a:xfrm>
        </p:spPr>
        <p:txBody>
          <a:bodyPr>
            <a:normAutofit/>
          </a:bodyPr>
          <a:lstStyle/>
          <a:p>
            <a:r>
              <a:rPr lang="en-US"/>
              <a:t>Billing Practice Tips</a:t>
            </a:r>
            <a:endParaRPr lang="en-US" dirty="0"/>
          </a:p>
        </p:txBody>
      </p:sp>
      <p:sp>
        <p:nvSpPr>
          <p:cNvPr id="3" name="Content Placeholder 2">
            <a:extLst>
              <a:ext uri="{FF2B5EF4-FFF2-40B4-BE49-F238E27FC236}">
                <a16:creationId xmlns:a16="http://schemas.microsoft.com/office/drawing/2014/main" id="{6A7F92CE-A319-97E9-1E9F-56AB5AAD3701}"/>
              </a:ext>
            </a:extLst>
          </p:cNvPr>
          <p:cNvSpPr>
            <a:spLocks noGrp="1"/>
          </p:cNvSpPr>
          <p:nvPr>
            <p:ph idx="1"/>
          </p:nvPr>
        </p:nvSpPr>
        <p:spPr>
          <a:xfrm>
            <a:off x="1120000" y="1825625"/>
            <a:ext cx="6184314" cy="4351338"/>
          </a:xfrm>
        </p:spPr>
        <p:txBody>
          <a:bodyPr>
            <a:normAutofit/>
          </a:bodyPr>
          <a:lstStyle/>
          <a:p>
            <a:r>
              <a:rPr lang="en-US" sz="2400" b="1" dirty="0"/>
              <a:t>Hire Help! The same system that caused the problem is not capable of solving it. </a:t>
            </a:r>
          </a:p>
          <a:p>
            <a:endParaRPr lang="en-US" sz="800" b="1" dirty="0"/>
          </a:p>
          <a:p>
            <a:pPr marL="0" indent="0">
              <a:buNone/>
            </a:pPr>
            <a:r>
              <a:rPr lang="en-US" sz="2400" dirty="0"/>
              <a:t>When Jack hired a contract worker to address his billing, it changed everything.</a:t>
            </a:r>
          </a:p>
          <a:p>
            <a:pPr marL="0" indent="0">
              <a:buNone/>
            </a:pPr>
            <a:endParaRPr lang="en-US" sz="800" dirty="0"/>
          </a:p>
          <a:p>
            <a:pPr marL="0" indent="0">
              <a:buNone/>
            </a:pPr>
            <a:r>
              <a:rPr lang="en-US" sz="2400" dirty="0"/>
              <a:t>Use your time for billable work. Leverage your team.  </a:t>
            </a:r>
          </a:p>
          <a:p>
            <a:pPr marL="0" indent="0">
              <a:buNone/>
            </a:pPr>
            <a:endParaRPr lang="en-US" sz="800" dirty="0"/>
          </a:p>
          <a:p>
            <a:r>
              <a:rPr lang="en-US" sz="2400" b="1" dirty="0"/>
              <a:t>Remember, you are not a bank!  </a:t>
            </a:r>
          </a:p>
          <a:p>
            <a:pPr marL="0" indent="0">
              <a:buNone/>
            </a:pPr>
            <a:r>
              <a:rPr lang="en-US" sz="2400" dirty="0"/>
              <a:t>Do no let your accounts receivable bring added stress to your practice.  </a:t>
            </a:r>
          </a:p>
          <a:p>
            <a:pPr marL="0" indent="0">
              <a:buNone/>
            </a:pPr>
            <a:endParaRPr lang="en-US" sz="2400" dirty="0"/>
          </a:p>
          <a:p>
            <a:endParaRPr lang="en-US" sz="2400" dirty="0"/>
          </a:p>
        </p:txBody>
      </p:sp>
      <p:pic>
        <p:nvPicPr>
          <p:cNvPr id="5" name="Picture 4">
            <a:extLst>
              <a:ext uri="{FF2B5EF4-FFF2-40B4-BE49-F238E27FC236}">
                <a16:creationId xmlns:a16="http://schemas.microsoft.com/office/drawing/2014/main" id="{2E2362EF-DDAC-CE3A-8098-7788F6C0F593}"/>
              </a:ext>
            </a:extLst>
          </p:cNvPr>
          <p:cNvPicPr>
            <a:picLocks noChangeAspect="1"/>
          </p:cNvPicPr>
          <p:nvPr/>
        </p:nvPicPr>
        <p:blipFill>
          <a:blip r:embed="rId3"/>
          <a:srcRect l="18881" r="17786"/>
          <a:stretch>
            <a:fillRect/>
          </a:stretch>
        </p:blipFill>
        <p:spPr>
          <a:xfrm>
            <a:off x="7848600" y="10"/>
            <a:ext cx="4343400" cy="6857990"/>
          </a:xfrm>
          <a:prstGeom prst="rect">
            <a:avLst/>
          </a:prstGeom>
        </p:spPr>
      </p:pic>
    </p:spTree>
    <p:extLst>
      <p:ext uri="{BB962C8B-B14F-4D97-AF65-F5344CB8AC3E}">
        <p14:creationId xmlns:p14="http://schemas.microsoft.com/office/powerpoint/2010/main" val="4241241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A3C79-9E5E-79A1-9D0F-AA3EA4987C28}"/>
              </a:ext>
            </a:extLst>
          </p:cNvPr>
          <p:cNvSpPr>
            <a:spLocks noGrp="1"/>
          </p:cNvSpPr>
          <p:nvPr>
            <p:ph type="title"/>
          </p:nvPr>
        </p:nvSpPr>
        <p:spPr>
          <a:xfrm>
            <a:off x="838200" y="365125"/>
            <a:ext cx="10515600" cy="1325563"/>
          </a:xfrm>
        </p:spPr>
        <p:txBody>
          <a:bodyPr>
            <a:normAutofit/>
          </a:bodyPr>
          <a:lstStyle/>
          <a:p>
            <a:r>
              <a:rPr lang="en-US" dirty="0"/>
              <a:t>You Can’t Help Everyone…..</a:t>
            </a:r>
          </a:p>
        </p:txBody>
      </p:sp>
      <p:sp>
        <p:nvSpPr>
          <p:cNvPr id="3" name="Content Placeholder 2">
            <a:extLst>
              <a:ext uri="{FF2B5EF4-FFF2-40B4-BE49-F238E27FC236}">
                <a16:creationId xmlns:a16="http://schemas.microsoft.com/office/drawing/2014/main" id="{97491A5A-7610-A2F8-CCCF-13E184D26736}"/>
              </a:ext>
            </a:extLst>
          </p:cNvPr>
          <p:cNvSpPr>
            <a:spLocks noGrp="1"/>
          </p:cNvSpPr>
          <p:nvPr>
            <p:ph idx="1"/>
          </p:nvPr>
        </p:nvSpPr>
        <p:spPr>
          <a:xfrm>
            <a:off x="386862" y="1690688"/>
            <a:ext cx="7546990" cy="4751021"/>
          </a:xfrm>
        </p:spPr>
        <p:txBody>
          <a:bodyPr>
            <a:normAutofit/>
          </a:bodyPr>
          <a:lstStyle/>
          <a:p>
            <a:r>
              <a:rPr lang="en-US" sz="2400" dirty="0"/>
              <a:t>Referring people to organizations such as a Volunteer Lawyers program is a win-win for clients and the non-profit organization.  </a:t>
            </a:r>
          </a:p>
          <a:p>
            <a:endParaRPr lang="en-US" sz="2400" dirty="0"/>
          </a:p>
          <a:p>
            <a:r>
              <a:rPr lang="en-US" sz="2400" dirty="0"/>
              <a:t>When you refer people to Volunteer Lawyers.</a:t>
            </a:r>
          </a:p>
          <a:p>
            <a:pPr marL="0" indent="0">
              <a:buNone/>
            </a:pPr>
            <a:r>
              <a:rPr lang="en-US" sz="2400" dirty="0"/>
              <a:t>	-Your firm gets credit.</a:t>
            </a:r>
          </a:p>
          <a:p>
            <a:pPr marL="0" indent="0">
              <a:buNone/>
            </a:pPr>
            <a:r>
              <a:rPr lang="en-US" sz="2400" dirty="0"/>
              <a:t>	-You use their system and insurance. </a:t>
            </a:r>
          </a:p>
          <a:p>
            <a:pPr marL="0" indent="0">
              <a:buNone/>
            </a:pPr>
            <a:r>
              <a:rPr lang="en-US" sz="2400" dirty="0"/>
              <a:t>	-They screen the client.</a:t>
            </a:r>
          </a:p>
          <a:p>
            <a:pPr marL="0" indent="0">
              <a:buNone/>
            </a:pPr>
            <a:r>
              <a:rPr lang="en-US" sz="2400" dirty="0"/>
              <a:t>	-The program gets credit for hours.</a:t>
            </a:r>
          </a:p>
          <a:p>
            <a:pPr marL="0" indent="0">
              <a:buNone/>
            </a:pPr>
            <a:r>
              <a:rPr lang="en-US" sz="2400" dirty="0"/>
              <a:t>	-You can ask the VLP to send them to you.</a:t>
            </a:r>
          </a:p>
          <a:p>
            <a:pPr marL="0" indent="0">
              <a:buNone/>
            </a:pPr>
            <a:r>
              <a:rPr lang="en-US" sz="2400" dirty="0"/>
              <a:t>	-You can more easily terminate the representation. </a:t>
            </a:r>
          </a:p>
        </p:txBody>
      </p:sp>
      <p:sp>
        <p:nvSpPr>
          <p:cNvPr id="14" name="Rounded Rectangle 17">
            <a:extLst>
              <a:ext uri="{FF2B5EF4-FFF2-40B4-BE49-F238E27FC236}">
                <a16:creationId xmlns:a16="http://schemas.microsoft.com/office/drawing/2014/main" id="{59978B14-66BF-4EAF-A8C8-CDF3C8634A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33852" y="1948070"/>
            <a:ext cx="3429886" cy="3896139"/>
          </a:xfrm>
          <a:prstGeom prst="roundRect">
            <a:avLst>
              <a:gd name="adj" fmla="val 2028"/>
            </a:avLst>
          </a:prstGeom>
          <a:solidFill>
            <a:schemeClr val="tx1"/>
          </a:solidFill>
          <a:ln>
            <a:solidFill>
              <a:schemeClr val="accent1">
                <a:shade val="50000"/>
              </a:schemeClr>
            </a:solidFill>
          </a:ln>
          <a:effectLst>
            <a:innerShdw blurRad="127000" dist="12700">
              <a:prstClr val="black"/>
            </a:inn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D395A2C-6995-03E6-1E9E-0810203C4659}"/>
              </a:ext>
            </a:extLst>
          </p:cNvPr>
          <p:cNvPicPr>
            <a:picLocks noChangeAspect="1"/>
          </p:cNvPicPr>
          <p:nvPr/>
        </p:nvPicPr>
        <p:blipFill>
          <a:blip r:embed="rId3"/>
          <a:srcRect r="-4" b="8404"/>
          <a:stretch>
            <a:fillRect/>
          </a:stretch>
        </p:blipFill>
        <p:spPr>
          <a:xfrm>
            <a:off x="8226824" y="2268110"/>
            <a:ext cx="2843942" cy="3256059"/>
          </a:xfrm>
          <a:prstGeom prst="rect">
            <a:avLst/>
          </a:prstGeom>
        </p:spPr>
      </p:pic>
    </p:spTree>
    <p:extLst>
      <p:ext uri="{BB962C8B-B14F-4D97-AF65-F5344CB8AC3E}">
        <p14:creationId xmlns:p14="http://schemas.microsoft.com/office/powerpoint/2010/main" val="3795853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AAEF9-31C5-198D-DDE1-87D2C16B7331}"/>
              </a:ext>
            </a:extLst>
          </p:cNvPr>
          <p:cNvSpPr>
            <a:spLocks noGrp="1"/>
          </p:cNvSpPr>
          <p:nvPr>
            <p:ph type="title"/>
          </p:nvPr>
        </p:nvSpPr>
        <p:spPr/>
        <p:txBody>
          <a:bodyPr>
            <a:normAutofit/>
          </a:bodyPr>
          <a:lstStyle/>
          <a:p>
            <a:r>
              <a:rPr lang="en-US" dirty="0"/>
              <a:t>Priorities	</a:t>
            </a:r>
          </a:p>
        </p:txBody>
      </p:sp>
      <p:sp>
        <p:nvSpPr>
          <p:cNvPr id="3" name="Content Placeholder 2">
            <a:extLst>
              <a:ext uri="{FF2B5EF4-FFF2-40B4-BE49-F238E27FC236}">
                <a16:creationId xmlns:a16="http://schemas.microsoft.com/office/drawing/2014/main" id="{87256819-FAE2-21BA-55D8-4C76FDAB83CE}"/>
              </a:ext>
            </a:extLst>
          </p:cNvPr>
          <p:cNvSpPr>
            <a:spLocks noGrp="1"/>
          </p:cNvSpPr>
          <p:nvPr>
            <p:ph idx="1"/>
          </p:nvPr>
        </p:nvSpPr>
        <p:spPr>
          <a:xfrm>
            <a:off x="838200" y="1690688"/>
            <a:ext cx="10626969" cy="4667250"/>
          </a:xfrm>
        </p:spPr>
        <p:txBody>
          <a:bodyPr>
            <a:normAutofit fontScale="77500" lnSpcReduction="20000"/>
          </a:bodyPr>
          <a:lstStyle/>
          <a:p>
            <a:pPr marL="0" indent="0">
              <a:buNone/>
            </a:pPr>
            <a:r>
              <a:rPr lang="en-US" dirty="0"/>
              <a:t>What do you say your priorities are?</a:t>
            </a:r>
            <a:endParaRPr lang="en-US" sz="800" dirty="0"/>
          </a:p>
          <a:p>
            <a:pPr marL="0" indent="0">
              <a:buNone/>
            </a:pPr>
            <a:r>
              <a:rPr lang="en-US" dirty="0"/>
              <a:t>	-Family?</a:t>
            </a:r>
          </a:p>
          <a:p>
            <a:pPr marL="0" indent="0">
              <a:buNone/>
            </a:pPr>
            <a:r>
              <a:rPr lang="en-US" dirty="0"/>
              <a:t>	-Faith?</a:t>
            </a:r>
          </a:p>
          <a:p>
            <a:pPr marL="0" indent="0">
              <a:buNone/>
            </a:pPr>
            <a:r>
              <a:rPr lang="en-US" dirty="0"/>
              <a:t>	-Career?</a:t>
            </a:r>
          </a:p>
          <a:p>
            <a:pPr marL="0" indent="0">
              <a:buNone/>
            </a:pPr>
            <a:endParaRPr lang="en-US" dirty="0"/>
          </a:p>
          <a:p>
            <a:pPr marL="0" indent="0">
              <a:buNone/>
            </a:pPr>
            <a:r>
              <a:rPr lang="en-US" dirty="0"/>
              <a:t>What does your calendar say about your priorities?</a:t>
            </a:r>
          </a:p>
          <a:p>
            <a:pPr marL="0" indent="0">
              <a:buNone/>
            </a:pPr>
            <a:endParaRPr lang="en-US" dirty="0"/>
          </a:p>
          <a:p>
            <a:pPr marL="0" indent="0">
              <a:buNone/>
            </a:pPr>
            <a:r>
              <a:rPr lang="en-US" dirty="0"/>
              <a:t>What does your bank account say about priorities?</a:t>
            </a:r>
          </a:p>
          <a:p>
            <a:pPr marL="0" indent="0">
              <a:buNone/>
            </a:pPr>
            <a:endParaRPr lang="en-US" dirty="0"/>
          </a:p>
          <a:p>
            <a:pPr marL="0" indent="0">
              <a:buNone/>
            </a:pPr>
            <a:r>
              <a:rPr lang="en-US" b="1" dirty="0"/>
              <a:t>You can tell what is important to someone about how they spend their time and their money.</a:t>
            </a:r>
          </a:p>
          <a:p>
            <a:pPr marL="0" indent="0">
              <a:buNone/>
            </a:pPr>
            <a:endParaRPr lang="en-US" dirty="0"/>
          </a:p>
          <a:p>
            <a:pPr marL="0" indent="0">
              <a:buNone/>
            </a:pPr>
            <a:r>
              <a:rPr lang="en-US" dirty="0"/>
              <a:t>Where you put your treasure, there your heart will be.</a:t>
            </a:r>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8C7DF643-181B-9E8B-EA71-F36D556DB82F}"/>
              </a:ext>
            </a:extLst>
          </p:cNvPr>
          <p:cNvPicPr>
            <a:picLocks noChangeAspect="1"/>
          </p:cNvPicPr>
          <p:nvPr/>
        </p:nvPicPr>
        <p:blipFill>
          <a:blip r:embed="rId2"/>
          <a:stretch>
            <a:fillRect/>
          </a:stretch>
        </p:blipFill>
        <p:spPr>
          <a:xfrm>
            <a:off x="7094502" y="365125"/>
            <a:ext cx="4259298" cy="2240280"/>
          </a:xfrm>
          <a:prstGeom prst="rect">
            <a:avLst/>
          </a:prstGeom>
        </p:spPr>
      </p:pic>
    </p:spTree>
    <p:extLst>
      <p:ext uri="{BB962C8B-B14F-4D97-AF65-F5344CB8AC3E}">
        <p14:creationId xmlns:p14="http://schemas.microsoft.com/office/powerpoint/2010/main" val="4233939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E4CE9-AA33-4CA5-EE44-2ADE90C1E280}"/>
              </a:ext>
            </a:extLst>
          </p:cNvPr>
          <p:cNvSpPr>
            <a:spLocks noGrp="1"/>
          </p:cNvSpPr>
          <p:nvPr>
            <p:ph type="title"/>
          </p:nvPr>
        </p:nvSpPr>
        <p:spPr/>
        <p:txBody>
          <a:bodyPr/>
          <a:lstStyle/>
          <a:p>
            <a:r>
              <a:rPr lang="en-US" dirty="0"/>
              <a:t>Priorities</a:t>
            </a:r>
          </a:p>
        </p:txBody>
      </p:sp>
      <p:sp>
        <p:nvSpPr>
          <p:cNvPr id="3" name="Content Placeholder 2">
            <a:extLst>
              <a:ext uri="{FF2B5EF4-FFF2-40B4-BE49-F238E27FC236}">
                <a16:creationId xmlns:a16="http://schemas.microsoft.com/office/drawing/2014/main" id="{025245B8-89A9-C7CD-1FF9-99D23CF208EB}"/>
              </a:ext>
            </a:extLst>
          </p:cNvPr>
          <p:cNvSpPr>
            <a:spLocks noGrp="1"/>
          </p:cNvSpPr>
          <p:nvPr>
            <p:ph idx="1"/>
          </p:nvPr>
        </p:nvSpPr>
        <p:spPr>
          <a:xfrm>
            <a:off x="970307" y="1809628"/>
            <a:ext cx="10515600" cy="4810980"/>
          </a:xfrm>
        </p:spPr>
        <p:txBody>
          <a:bodyPr>
            <a:normAutofit/>
          </a:bodyPr>
          <a:lstStyle/>
          <a:p>
            <a:pPr marL="0" indent="0">
              <a:buNone/>
            </a:pPr>
            <a:r>
              <a:rPr lang="en-US" sz="2400" dirty="0"/>
              <a:t>If I can just catch up- then I’ll do x …. </a:t>
            </a:r>
          </a:p>
          <a:p>
            <a:pPr marL="0" indent="0">
              <a:buNone/>
            </a:pPr>
            <a:endParaRPr lang="en-US" sz="2400" dirty="0"/>
          </a:p>
          <a:p>
            <a:pPr marL="0" indent="0">
              <a:buNone/>
            </a:pPr>
            <a:r>
              <a:rPr lang="en-US" sz="2400" dirty="0"/>
              <a:t>Do I over-identify with the profession- why?</a:t>
            </a:r>
          </a:p>
          <a:p>
            <a:pPr marL="0" indent="0">
              <a:buNone/>
            </a:pPr>
            <a:endParaRPr lang="en-US" sz="2400" dirty="0"/>
          </a:p>
          <a:p>
            <a:pPr marL="0" indent="0">
              <a:buNone/>
            </a:pPr>
            <a:r>
              <a:rPr lang="en-US" sz="2400" dirty="0"/>
              <a:t>If money was no object- what would you do?</a:t>
            </a:r>
          </a:p>
          <a:p>
            <a:endParaRPr lang="en-US" sz="2400" dirty="0"/>
          </a:p>
          <a:p>
            <a:pPr marL="0" indent="0">
              <a:buNone/>
            </a:pPr>
            <a:r>
              <a:rPr lang="en-US" sz="2400" dirty="0"/>
              <a:t>If you learned that you had one year to live, what would change?</a:t>
            </a:r>
          </a:p>
          <a:p>
            <a:endParaRPr lang="en-US" sz="2400" dirty="0"/>
          </a:p>
          <a:p>
            <a:pPr marL="0" indent="0">
              <a:buNone/>
            </a:pPr>
            <a:r>
              <a:rPr lang="en-US" sz="2400" dirty="0"/>
              <a:t>We have all these priorities in life, but where do we put ourselves?  If we are not looking out for ourself, then who is?  </a:t>
            </a:r>
          </a:p>
          <a:p>
            <a:pPr marL="0" indent="0">
              <a:buNone/>
            </a:pPr>
            <a:endParaRPr lang="en-US" dirty="0"/>
          </a:p>
        </p:txBody>
      </p:sp>
      <p:pic>
        <p:nvPicPr>
          <p:cNvPr id="5" name="Picture 4">
            <a:extLst>
              <a:ext uri="{FF2B5EF4-FFF2-40B4-BE49-F238E27FC236}">
                <a16:creationId xmlns:a16="http://schemas.microsoft.com/office/drawing/2014/main" id="{26EC32DB-9ACC-737B-4DB7-C782418F26AC}"/>
              </a:ext>
            </a:extLst>
          </p:cNvPr>
          <p:cNvPicPr>
            <a:picLocks noChangeAspect="1"/>
          </p:cNvPicPr>
          <p:nvPr/>
        </p:nvPicPr>
        <p:blipFill>
          <a:blip r:embed="rId2"/>
          <a:stretch>
            <a:fillRect/>
          </a:stretch>
        </p:blipFill>
        <p:spPr>
          <a:xfrm>
            <a:off x="7094502" y="365125"/>
            <a:ext cx="4259298" cy="2240280"/>
          </a:xfrm>
          <a:prstGeom prst="rect">
            <a:avLst/>
          </a:prstGeom>
        </p:spPr>
      </p:pic>
    </p:spTree>
    <p:extLst>
      <p:ext uri="{BB962C8B-B14F-4D97-AF65-F5344CB8AC3E}">
        <p14:creationId xmlns:p14="http://schemas.microsoft.com/office/powerpoint/2010/main" val="110439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D159A-E406-E247-56BD-44EA34D483F7}"/>
              </a:ext>
            </a:extLst>
          </p:cNvPr>
          <p:cNvSpPr>
            <a:spLocks noGrp="1"/>
          </p:cNvSpPr>
          <p:nvPr>
            <p:ph type="title"/>
          </p:nvPr>
        </p:nvSpPr>
        <p:spPr/>
        <p:txBody>
          <a:bodyPr/>
          <a:lstStyle/>
          <a:p>
            <a:r>
              <a:rPr lang="en-US" dirty="0"/>
              <a:t>Self-Care	 </a:t>
            </a:r>
          </a:p>
        </p:txBody>
      </p:sp>
      <p:sp>
        <p:nvSpPr>
          <p:cNvPr id="5" name="Content Placeholder 4">
            <a:extLst>
              <a:ext uri="{FF2B5EF4-FFF2-40B4-BE49-F238E27FC236}">
                <a16:creationId xmlns:a16="http://schemas.microsoft.com/office/drawing/2014/main" id="{11D74E9F-2E33-C29C-4101-769985BEB20C}"/>
              </a:ext>
            </a:extLst>
          </p:cNvPr>
          <p:cNvSpPr>
            <a:spLocks noGrp="1"/>
          </p:cNvSpPr>
          <p:nvPr>
            <p:ph idx="1"/>
          </p:nvPr>
        </p:nvSpPr>
        <p:spPr>
          <a:xfrm>
            <a:off x="838200" y="1825624"/>
            <a:ext cx="10143679" cy="4638691"/>
          </a:xfrm>
        </p:spPr>
        <p:txBody>
          <a:bodyPr/>
          <a:lstStyle/>
          <a:p>
            <a:pPr marL="0" indent="0" algn="ctr">
              <a:buNone/>
            </a:pPr>
            <a:r>
              <a:rPr lang="en-US" dirty="0"/>
              <a:t>People who are “helpers” need to ensure that they take care of themselves first before helping others </a:t>
            </a:r>
          </a:p>
          <a:p>
            <a:endParaRPr lang="en-US" dirty="0"/>
          </a:p>
        </p:txBody>
      </p:sp>
      <p:pic>
        <p:nvPicPr>
          <p:cNvPr id="6" name="Picture 4">
            <a:extLst>
              <a:ext uri="{FF2B5EF4-FFF2-40B4-BE49-F238E27FC236}">
                <a16:creationId xmlns:a16="http://schemas.microsoft.com/office/drawing/2014/main" id="{EEBFFFBE-A112-2414-16E9-147C8BA9D2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7259" y="2944906"/>
            <a:ext cx="5240322" cy="2796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902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DE66F-102E-09B6-44F3-BC5E6487E003}"/>
              </a:ext>
            </a:extLst>
          </p:cNvPr>
          <p:cNvSpPr>
            <a:spLocks noGrp="1"/>
          </p:cNvSpPr>
          <p:nvPr>
            <p:ph type="title"/>
          </p:nvPr>
        </p:nvSpPr>
        <p:spPr/>
        <p:txBody>
          <a:bodyPr/>
          <a:lstStyle/>
          <a:p>
            <a:r>
              <a:rPr lang="en-US" dirty="0"/>
              <a:t>Self-Care </a:t>
            </a:r>
          </a:p>
        </p:txBody>
      </p:sp>
      <p:sp>
        <p:nvSpPr>
          <p:cNvPr id="3" name="Content Placeholder 2">
            <a:extLst>
              <a:ext uri="{FF2B5EF4-FFF2-40B4-BE49-F238E27FC236}">
                <a16:creationId xmlns:a16="http://schemas.microsoft.com/office/drawing/2014/main" id="{F545F5FC-63F9-303C-2763-8FD36E860B7F}"/>
              </a:ext>
            </a:extLst>
          </p:cNvPr>
          <p:cNvSpPr>
            <a:spLocks noGrp="1"/>
          </p:cNvSpPr>
          <p:nvPr>
            <p:ph idx="1"/>
          </p:nvPr>
        </p:nvSpPr>
        <p:spPr>
          <a:xfrm>
            <a:off x="4419600" y="1530766"/>
            <a:ext cx="6934200" cy="3217080"/>
          </a:xfrm>
        </p:spPr>
        <p:txBody>
          <a:bodyPr>
            <a:normAutofit/>
          </a:bodyPr>
          <a:lstStyle/>
          <a:p>
            <a:pPr marL="0" indent="0" algn="just">
              <a:buNone/>
            </a:pPr>
            <a:r>
              <a:rPr lang="en-US" sz="3200" dirty="0"/>
              <a:t>“The man who is wise, therefore, will see his life as more like a reservoir than a canal.  The canal simultaneously pours out what it receives; the reservoir retains the water till it is filled, then discharges the overflow without loss to itself.”</a:t>
            </a:r>
          </a:p>
          <a:p>
            <a:pPr marL="0" indent="0">
              <a:buNone/>
            </a:pPr>
            <a:endParaRPr lang="en-US" dirty="0"/>
          </a:p>
        </p:txBody>
      </p:sp>
      <p:sp>
        <p:nvSpPr>
          <p:cNvPr id="4" name="TextBox 3">
            <a:extLst>
              <a:ext uri="{FF2B5EF4-FFF2-40B4-BE49-F238E27FC236}">
                <a16:creationId xmlns:a16="http://schemas.microsoft.com/office/drawing/2014/main" id="{6D0B99EA-8CE3-AE47-6E69-65EC42C6D8B8}"/>
              </a:ext>
            </a:extLst>
          </p:cNvPr>
          <p:cNvSpPr txBox="1"/>
          <p:nvPr/>
        </p:nvSpPr>
        <p:spPr>
          <a:xfrm>
            <a:off x="4419600" y="4989425"/>
            <a:ext cx="6498772" cy="800219"/>
          </a:xfrm>
          <a:prstGeom prst="rect">
            <a:avLst/>
          </a:prstGeom>
          <a:noFill/>
        </p:spPr>
        <p:txBody>
          <a:bodyPr wrap="square" rtlCol="0">
            <a:spAutoFit/>
          </a:bodyPr>
          <a:lstStyle/>
          <a:p>
            <a:r>
              <a:rPr lang="en-US" sz="2800" dirty="0"/>
              <a:t>Bernard of Clairvaux (1090-1153)</a:t>
            </a:r>
          </a:p>
          <a:p>
            <a:endParaRPr lang="en-US" dirty="0"/>
          </a:p>
        </p:txBody>
      </p:sp>
      <p:pic>
        <p:nvPicPr>
          <p:cNvPr id="6" name="Picture 5">
            <a:extLst>
              <a:ext uri="{FF2B5EF4-FFF2-40B4-BE49-F238E27FC236}">
                <a16:creationId xmlns:a16="http://schemas.microsoft.com/office/drawing/2014/main" id="{E28CDA4A-EC67-0200-BE80-390FF5AE444C}"/>
              </a:ext>
            </a:extLst>
          </p:cNvPr>
          <p:cNvPicPr>
            <a:picLocks noChangeAspect="1"/>
          </p:cNvPicPr>
          <p:nvPr/>
        </p:nvPicPr>
        <p:blipFill>
          <a:blip r:embed="rId2"/>
          <a:stretch>
            <a:fillRect/>
          </a:stretch>
        </p:blipFill>
        <p:spPr>
          <a:xfrm>
            <a:off x="720969" y="1530765"/>
            <a:ext cx="3136900" cy="4394200"/>
          </a:xfrm>
          <a:prstGeom prst="rect">
            <a:avLst/>
          </a:prstGeom>
        </p:spPr>
      </p:pic>
    </p:spTree>
    <p:extLst>
      <p:ext uri="{BB962C8B-B14F-4D97-AF65-F5344CB8AC3E}">
        <p14:creationId xmlns:p14="http://schemas.microsoft.com/office/powerpoint/2010/main" val="419341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FCDD0-89A4-13BC-5380-86C5854509AC}"/>
              </a:ext>
            </a:extLst>
          </p:cNvPr>
          <p:cNvSpPr>
            <a:spLocks noGrp="1"/>
          </p:cNvSpPr>
          <p:nvPr>
            <p:ph type="title"/>
          </p:nvPr>
        </p:nvSpPr>
        <p:spPr/>
        <p:txBody>
          <a:bodyPr/>
          <a:lstStyle/>
          <a:p>
            <a:r>
              <a:rPr lang="en-US" dirty="0"/>
              <a:t>Self-Care Myths </a:t>
            </a:r>
          </a:p>
        </p:txBody>
      </p:sp>
      <p:sp>
        <p:nvSpPr>
          <p:cNvPr id="3" name="Content Placeholder 2">
            <a:extLst>
              <a:ext uri="{FF2B5EF4-FFF2-40B4-BE49-F238E27FC236}">
                <a16:creationId xmlns:a16="http://schemas.microsoft.com/office/drawing/2014/main" id="{F281126A-5DC9-3033-2680-9A8805EC3163}"/>
              </a:ext>
            </a:extLst>
          </p:cNvPr>
          <p:cNvSpPr>
            <a:spLocks noGrp="1"/>
          </p:cNvSpPr>
          <p:nvPr>
            <p:ph idx="1"/>
          </p:nvPr>
        </p:nvSpPr>
        <p:spPr/>
        <p:txBody>
          <a:bodyPr/>
          <a:lstStyle/>
          <a:p>
            <a:r>
              <a:rPr lang="en-US" dirty="0"/>
              <a:t>MYTH - Self-care is selfish</a:t>
            </a:r>
          </a:p>
          <a:p>
            <a:pPr lvl="1"/>
            <a:r>
              <a:rPr lang="en-US" sz="2800" dirty="0"/>
              <a:t>FACT - Self-care is essential </a:t>
            </a:r>
          </a:p>
          <a:p>
            <a:pPr marL="457200" lvl="1" indent="0">
              <a:buNone/>
            </a:pPr>
            <a:endParaRPr lang="en-US" sz="2800" dirty="0"/>
          </a:p>
          <a:p>
            <a:r>
              <a:rPr lang="en-US" dirty="0"/>
              <a:t>MYTH - Self-care will take too much time </a:t>
            </a:r>
          </a:p>
          <a:p>
            <a:pPr lvl="1"/>
            <a:r>
              <a:rPr lang="en-US" sz="2800" dirty="0"/>
              <a:t>FACT - Five minutes of care many be sufficient  </a:t>
            </a:r>
          </a:p>
          <a:p>
            <a:pPr marL="457200" lvl="1" indent="0">
              <a:buNone/>
            </a:pPr>
            <a:endParaRPr lang="en-US" sz="2800" dirty="0"/>
          </a:p>
          <a:p>
            <a:r>
              <a:rPr lang="en-US" dirty="0"/>
              <a:t>MYTH - Self-care is expensive </a:t>
            </a:r>
          </a:p>
          <a:p>
            <a:pPr lvl="1"/>
            <a:r>
              <a:rPr lang="en-US" sz="2800" dirty="0"/>
              <a:t>FACT - Most of the best self-care activities are free </a:t>
            </a:r>
          </a:p>
          <a:p>
            <a:pPr lvl="1"/>
            <a:endParaRPr lang="en-US" dirty="0"/>
          </a:p>
          <a:p>
            <a:pPr marL="457200" lvl="1" indent="0">
              <a:buNone/>
            </a:pPr>
            <a:endParaRPr lang="en-US" dirty="0"/>
          </a:p>
        </p:txBody>
      </p:sp>
      <p:pic>
        <p:nvPicPr>
          <p:cNvPr id="9218" name="Picture 2">
            <a:extLst>
              <a:ext uri="{FF2B5EF4-FFF2-40B4-BE49-F238E27FC236}">
                <a16:creationId xmlns:a16="http://schemas.microsoft.com/office/drawing/2014/main" id="{2F1FC4FC-8491-9155-CD76-A7970EFB83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1025" y="365125"/>
            <a:ext cx="3152775"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7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1000"/>
                                        <p:tgtEl>
                                          <p:spTgt spid="3">
                                            <p:txEl>
                                              <p:pRg st="7" end="7"/>
                                            </p:txEl>
                                          </p:spTgt>
                                        </p:tgtEl>
                                      </p:cBhvr>
                                    </p:animEffect>
                                    <p:anim calcmode="lin" valueType="num">
                                      <p:cBhvr>
                                        <p:cTn id="3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descr="Abstract background of blue and water droplets">
            <a:extLst>
              <a:ext uri="{FF2B5EF4-FFF2-40B4-BE49-F238E27FC236}">
                <a16:creationId xmlns:a16="http://schemas.microsoft.com/office/drawing/2014/main" id="{F46752E1-4D04-5D46-E1C7-8927957C9822}"/>
              </a:ext>
            </a:extLst>
          </p:cNvPr>
          <p:cNvPicPr>
            <a:picLocks noChangeAspect="1"/>
          </p:cNvPicPr>
          <p:nvPr/>
        </p:nvPicPr>
        <p:blipFill>
          <a:blip r:embed="rId3">
            <a:alphaModFix amt="12000"/>
            <a:grayscl/>
          </a:blip>
          <a:srcRect t="20614" b="11497"/>
          <a:stretch>
            <a:fillRect/>
          </a:stretch>
        </p:blipFill>
        <p:spPr>
          <a:xfrm>
            <a:off x="20" y="1"/>
            <a:ext cx="12191980" cy="5938683"/>
          </a:xfrm>
          <a:prstGeom prst="rect">
            <a:avLst/>
          </a:prstGeom>
          <a:effectLst>
            <a:reflection blurRad="38100" stA="55000" endPos="15000" dir="5400000" sy="-100000" algn="bl" rotWithShape="0"/>
          </a:effectLst>
        </p:spPr>
      </p:pic>
      <p:sp>
        <p:nvSpPr>
          <p:cNvPr id="2" name="Title 1">
            <a:extLst>
              <a:ext uri="{FF2B5EF4-FFF2-40B4-BE49-F238E27FC236}">
                <a16:creationId xmlns:a16="http://schemas.microsoft.com/office/drawing/2014/main" id="{7C464352-1FB7-5208-39C6-5DEEDBC665F5}"/>
              </a:ext>
            </a:extLst>
          </p:cNvPr>
          <p:cNvSpPr>
            <a:spLocks noGrp="1"/>
          </p:cNvSpPr>
          <p:nvPr>
            <p:ph type="title"/>
          </p:nvPr>
        </p:nvSpPr>
        <p:spPr>
          <a:xfrm>
            <a:off x="838200" y="365125"/>
            <a:ext cx="10515600" cy="1325563"/>
          </a:xfrm>
        </p:spPr>
        <p:txBody>
          <a:bodyPr>
            <a:normAutofit/>
          </a:bodyPr>
          <a:lstStyle/>
          <a:p>
            <a:r>
              <a:rPr lang="en-US"/>
              <a:t>Self-Care Examples	</a:t>
            </a:r>
          </a:p>
        </p:txBody>
      </p:sp>
      <p:sp>
        <p:nvSpPr>
          <p:cNvPr id="3" name="Content Placeholder 2">
            <a:extLst>
              <a:ext uri="{FF2B5EF4-FFF2-40B4-BE49-F238E27FC236}">
                <a16:creationId xmlns:a16="http://schemas.microsoft.com/office/drawing/2014/main" id="{22F0F5E2-BC53-BE38-1538-87D893E04B2F}"/>
              </a:ext>
            </a:extLst>
          </p:cNvPr>
          <p:cNvSpPr>
            <a:spLocks noGrp="1"/>
          </p:cNvSpPr>
          <p:nvPr>
            <p:ph idx="1"/>
          </p:nvPr>
        </p:nvSpPr>
        <p:spPr>
          <a:xfrm>
            <a:off x="1120000" y="1825625"/>
            <a:ext cx="10233800" cy="4351338"/>
          </a:xfrm>
        </p:spPr>
        <p:txBody>
          <a:bodyPr>
            <a:normAutofit/>
          </a:bodyPr>
          <a:lstStyle/>
          <a:p>
            <a:pPr marL="0" indent="0">
              <a:buNone/>
            </a:pPr>
            <a:r>
              <a:rPr lang="en-US" sz="3000" dirty="0"/>
              <a:t>The basics: </a:t>
            </a:r>
          </a:p>
          <a:p>
            <a:pPr marL="0" indent="0">
              <a:buNone/>
            </a:pPr>
            <a:r>
              <a:rPr lang="en-US" sz="3000" dirty="0"/>
              <a:t>	-Sleep</a:t>
            </a:r>
          </a:p>
          <a:p>
            <a:pPr marL="0" indent="0">
              <a:buNone/>
            </a:pPr>
            <a:r>
              <a:rPr lang="en-US" sz="3000" dirty="0"/>
              <a:t>	-Food</a:t>
            </a:r>
          </a:p>
          <a:p>
            <a:pPr marL="0" indent="0">
              <a:buNone/>
            </a:pPr>
            <a:r>
              <a:rPr lang="en-US" sz="3000" dirty="0"/>
              <a:t>	-Water</a:t>
            </a:r>
          </a:p>
          <a:p>
            <a:pPr marL="0" indent="0">
              <a:buNone/>
            </a:pPr>
            <a:r>
              <a:rPr lang="en-US" sz="3000" dirty="0"/>
              <a:t>	-Family and social connections </a:t>
            </a:r>
          </a:p>
          <a:p>
            <a:pPr marL="0" indent="0">
              <a:buNone/>
            </a:pPr>
            <a:r>
              <a:rPr lang="en-US" sz="3000" dirty="0"/>
              <a:t>	-Spirituality </a:t>
            </a:r>
          </a:p>
        </p:txBody>
      </p:sp>
    </p:spTree>
    <p:extLst>
      <p:ext uri="{BB962C8B-B14F-4D97-AF65-F5344CB8AC3E}">
        <p14:creationId xmlns:p14="http://schemas.microsoft.com/office/powerpoint/2010/main" val="3452868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7EA41-D101-3F01-128A-CCF267CE8AAA}"/>
              </a:ext>
            </a:extLst>
          </p:cNvPr>
          <p:cNvSpPr>
            <a:spLocks noGrp="1"/>
          </p:cNvSpPr>
          <p:nvPr>
            <p:ph type="title"/>
          </p:nvPr>
        </p:nvSpPr>
        <p:spPr>
          <a:xfrm>
            <a:off x="838200" y="365125"/>
            <a:ext cx="10515600" cy="1325563"/>
          </a:xfrm>
        </p:spPr>
        <p:txBody>
          <a:bodyPr>
            <a:normAutofit/>
          </a:bodyPr>
          <a:lstStyle/>
          <a:p>
            <a:r>
              <a:rPr lang="en-US" dirty="0"/>
              <a:t>Self-Care Examples	</a:t>
            </a:r>
          </a:p>
        </p:txBody>
      </p:sp>
      <p:sp>
        <p:nvSpPr>
          <p:cNvPr id="3" name="Content Placeholder 2">
            <a:extLst>
              <a:ext uri="{FF2B5EF4-FFF2-40B4-BE49-F238E27FC236}">
                <a16:creationId xmlns:a16="http://schemas.microsoft.com/office/drawing/2014/main" id="{571F2F62-BE3F-0BB2-2083-290FFFD03AB6}"/>
              </a:ext>
            </a:extLst>
          </p:cNvPr>
          <p:cNvSpPr>
            <a:spLocks noGrp="1"/>
          </p:cNvSpPr>
          <p:nvPr>
            <p:ph idx="1"/>
          </p:nvPr>
        </p:nvSpPr>
        <p:spPr>
          <a:xfrm>
            <a:off x="914403" y="1825625"/>
            <a:ext cx="6945920" cy="4351338"/>
          </a:xfrm>
        </p:spPr>
        <p:txBody>
          <a:bodyPr>
            <a:normAutofit fontScale="92500"/>
          </a:bodyPr>
          <a:lstStyle/>
          <a:p>
            <a:r>
              <a:rPr lang="en-US" dirty="0"/>
              <a:t>Self-care (graduate level)</a:t>
            </a:r>
          </a:p>
          <a:p>
            <a:pPr marL="0" indent="0">
              <a:buNone/>
            </a:pPr>
            <a:endParaRPr lang="en-US" dirty="0"/>
          </a:p>
          <a:p>
            <a:pPr marL="0" indent="0">
              <a:buNone/>
            </a:pPr>
            <a:r>
              <a:rPr lang="en-US" dirty="0"/>
              <a:t>	-Physical Activity </a:t>
            </a:r>
          </a:p>
          <a:p>
            <a:pPr marL="0" indent="0">
              <a:buNone/>
            </a:pPr>
            <a:r>
              <a:rPr lang="en-US" dirty="0"/>
              <a:t>	-Meditation </a:t>
            </a:r>
          </a:p>
          <a:p>
            <a:pPr marL="0" indent="0">
              <a:buNone/>
            </a:pPr>
            <a:r>
              <a:rPr lang="en-US" dirty="0"/>
              <a:t>	-Hobbies</a:t>
            </a:r>
          </a:p>
          <a:p>
            <a:pPr marL="0" indent="0">
              <a:buNone/>
            </a:pPr>
            <a:r>
              <a:rPr lang="en-US" dirty="0"/>
              <a:t>	-Solitude (not isolation) </a:t>
            </a:r>
          </a:p>
          <a:p>
            <a:pPr marL="0" indent="0">
              <a:buNone/>
            </a:pPr>
            <a:r>
              <a:rPr lang="en-US" dirty="0"/>
              <a:t>	-Reading and journaling </a:t>
            </a:r>
          </a:p>
          <a:p>
            <a:pPr marL="0" indent="0">
              <a:buNone/>
            </a:pPr>
            <a:r>
              <a:rPr lang="en-US" dirty="0"/>
              <a:t>	-Travel</a:t>
            </a:r>
          </a:p>
          <a:p>
            <a:pPr marL="0" indent="0">
              <a:buNone/>
            </a:pPr>
            <a:r>
              <a:rPr lang="en-US" dirty="0"/>
              <a:t>	-Spend time on professional development</a:t>
            </a:r>
          </a:p>
          <a:p>
            <a:pPr marL="0" indent="0">
              <a:buNone/>
            </a:pPr>
            <a:endParaRPr lang="en-US" dirty="0"/>
          </a:p>
          <a:p>
            <a:endParaRPr lang="en-US" dirty="0"/>
          </a:p>
          <a:p>
            <a:endParaRPr lang="en-US" dirty="0"/>
          </a:p>
        </p:txBody>
      </p:sp>
      <p:pic>
        <p:nvPicPr>
          <p:cNvPr id="10242" name="Picture 2">
            <a:extLst>
              <a:ext uri="{FF2B5EF4-FFF2-40B4-BE49-F238E27FC236}">
                <a16:creationId xmlns:a16="http://schemas.microsoft.com/office/drawing/2014/main" id="{F4816084-9762-4AF1-5C04-E6EA804006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331" r="16271" b="-2"/>
          <a:stretch>
            <a:fillRect/>
          </a:stretch>
        </p:blipFill>
        <p:spPr bwMode="auto">
          <a:xfrm>
            <a:off x="7922922" y="1924505"/>
            <a:ext cx="3354676" cy="3398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5317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5CD7C-0B36-5976-C174-0B59164D379F}"/>
              </a:ext>
            </a:extLst>
          </p:cNvPr>
          <p:cNvSpPr>
            <a:spLocks noGrp="1"/>
          </p:cNvSpPr>
          <p:nvPr>
            <p:ph type="title"/>
          </p:nvPr>
        </p:nvSpPr>
        <p:spPr/>
        <p:txBody>
          <a:bodyPr/>
          <a:lstStyle/>
          <a:p>
            <a:r>
              <a:rPr lang="en-US" dirty="0"/>
              <a:t>Self-Care versus Self-Indulgence </a:t>
            </a:r>
          </a:p>
        </p:txBody>
      </p:sp>
      <p:sp>
        <p:nvSpPr>
          <p:cNvPr id="3" name="Content Placeholder 2">
            <a:extLst>
              <a:ext uri="{FF2B5EF4-FFF2-40B4-BE49-F238E27FC236}">
                <a16:creationId xmlns:a16="http://schemas.microsoft.com/office/drawing/2014/main" id="{15D6BF52-DF98-3827-1F5D-EB9E7E4D5509}"/>
              </a:ext>
            </a:extLst>
          </p:cNvPr>
          <p:cNvSpPr>
            <a:spLocks noGrp="1"/>
          </p:cNvSpPr>
          <p:nvPr>
            <p:ph idx="1"/>
          </p:nvPr>
        </p:nvSpPr>
        <p:spPr>
          <a:xfrm>
            <a:off x="1120000" y="1825624"/>
            <a:ext cx="10233800" cy="4469667"/>
          </a:xfrm>
        </p:spPr>
        <p:txBody>
          <a:bodyPr>
            <a:normAutofit fontScale="85000" lnSpcReduction="20000"/>
          </a:bodyPr>
          <a:lstStyle/>
          <a:p>
            <a:pPr marL="0" indent="0">
              <a:buNone/>
            </a:pPr>
            <a:r>
              <a:rPr lang="en-US" sz="3100" dirty="0"/>
              <a:t>Self-Indulgence can include:</a:t>
            </a:r>
          </a:p>
          <a:p>
            <a:pPr marL="0" indent="0">
              <a:buNone/>
            </a:pPr>
            <a:endParaRPr lang="en-US" dirty="0"/>
          </a:p>
          <a:p>
            <a:pPr lvl="1"/>
            <a:r>
              <a:rPr lang="en-US" sz="2600" dirty="0"/>
              <a:t>Overeating</a:t>
            </a:r>
          </a:p>
          <a:p>
            <a:pPr lvl="1"/>
            <a:r>
              <a:rPr lang="en-US" sz="2600" dirty="0"/>
              <a:t>Oversleeping </a:t>
            </a:r>
          </a:p>
          <a:p>
            <a:pPr lvl="1"/>
            <a:r>
              <a:rPr lang="en-US" sz="2600" dirty="0"/>
              <a:t>Binge watching</a:t>
            </a:r>
          </a:p>
          <a:p>
            <a:pPr lvl="1"/>
            <a:r>
              <a:rPr lang="en-US" sz="2600" dirty="0"/>
              <a:t>Drugs and Alcohol</a:t>
            </a:r>
          </a:p>
          <a:p>
            <a:pPr lvl="1"/>
            <a:r>
              <a:rPr lang="en-US" sz="2600" dirty="0"/>
              <a:t>Pornography</a:t>
            </a:r>
          </a:p>
          <a:p>
            <a:pPr lvl="1"/>
            <a:r>
              <a:rPr lang="en-US" sz="2600" dirty="0"/>
              <a:t>Doomscrolling on Social Media</a:t>
            </a:r>
          </a:p>
          <a:p>
            <a:endParaRPr lang="en-US" dirty="0"/>
          </a:p>
          <a:p>
            <a:pPr marL="0" indent="0">
              <a:buNone/>
            </a:pPr>
            <a:r>
              <a:rPr lang="en-US" dirty="0"/>
              <a:t>Self-indulgence is using something or someone to change how you are feeling, whereas self-care is you taking action to change how you feel.  Self-care is an investment that has longer lasting, positive results. Self-indulgence leads to shame and regret. </a:t>
            </a:r>
          </a:p>
          <a:p>
            <a:endParaRPr lang="en-US" dirty="0"/>
          </a:p>
        </p:txBody>
      </p:sp>
    </p:spTree>
    <p:extLst>
      <p:ext uri="{BB962C8B-B14F-4D97-AF65-F5344CB8AC3E}">
        <p14:creationId xmlns:p14="http://schemas.microsoft.com/office/powerpoint/2010/main" val="291195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B3A62-3D1D-D2E7-AA18-94717C99088F}"/>
              </a:ext>
            </a:extLst>
          </p:cNvPr>
          <p:cNvSpPr>
            <a:spLocks noGrp="1"/>
          </p:cNvSpPr>
          <p:nvPr>
            <p:ph type="title"/>
          </p:nvPr>
        </p:nvSpPr>
        <p:spPr>
          <a:xfrm>
            <a:off x="838200" y="365125"/>
            <a:ext cx="10515600" cy="1325563"/>
          </a:xfrm>
        </p:spPr>
        <p:txBody>
          <a:bodyPr>
            <a:normAutofit/>
          </a:bodyPr>
          <a:lstStyle/>
          <a:p>
            <a:r>
              <a:rPr lang="en-US" dirty="0"/>
              <a:t>Self-Care</a:t>
            </a:r>
          </a:p>
        </p:txBody>
      </p:sp>
      <p:pic>
        <p:nvPicPr>
          <p:cNvPr id="11266" name="Picture 2">
            <a:extLst>
              <a:ext uri="{FF2B5EF4-FFF2-40B4-BE49-F238E27FC236}">
                <a16:creationId xmlns:a16="http://schemas.microsoft.com/office/drawing/2014/main" id="{91D3F6A8-1AD0-45F1-B4A1-53DE0A6035B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56068" y="2032000"/>
            <a:ext cx="3220796" cy="258604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E731040-E86F-9D05-C445-46EE05DF469D}"/>
              </a:ext>
            </a:extLst>
          </p:cNvPr>
          <p:cNvSpPr>
            <a:spLocks noGrp="1"/>
          </p:cNvSpPr>
          <p:nvPr>
            <p:ph idx="1"/>
          </p:nvPr>
        </p:nvSpPr>
        <p:spPr>
          <a:xfrm>
            <a:off x="4470401" y="1436159"/>
            <a:ext cx="7349066" cy="4351338"/>
          </a:xfrm>
        </p:spPr>
        <p:txBody>
          <a:bodyPr>
            <a:normAutofit/>
          </a:bodyPr>
          <a:lstStyle/>
          <a:p>
            <a:pPr marL="0" indent="0">
              <a:buNone/>
            </a:pPr>
            <a:r>
              <a:rPr lang="en-US" sz="2600" b="1" dirty="0">
                <a:gradFill>
                  <a:gsLst>
                    <a:gs pos="34000">
                      <a:schemeClr val="tx1">
                        <a:lumMod val="93000"/>
                      </a:schemeClr>
                    </a:gs>
                    <a:gs pos="0">
                      <a:schemeClr val="bg1">
                        <a:lumMod val="25000"/>
                        <a:lumOff val="75000"/>
                      </a:schemeClr>
                    </a:gs>
                    <a:gs pos="100000">
                      <a:schemeClr val="tx1"/>
                    </a:gs>
                  </a:gsLst>
                  <a:lin ang="4800000" scaled="0"/>
                </a:gradFill>
              </a:rPr>
              <a:t>Practice Tips: </a:t>
            </a:r>
          </a:p>
          <a:p>
            <a:pPr marL="0" indent="0">
              <a:buNone/>
            </a:pPr>
            <a:endParaRPr lang="en-US" sz="2600" dirty="0">
              <a:gradFill>
                <a:gsLst>
                  <a:gs pos="34000">
                    <a:schemeClr val="tx1">
                      <a:lumMod val="93000"/>
                    </a:schemeClr>
                  </a:gs>
                  <a:gs pos="0">
                    <a:schemeClr val="bg1">
                      <a:lumMod val="25000"/>
                      <a:lumOff val="75000"/>
                    </a:schemeClr>
                  </a:gs>
                  <a:gs pos="100000">
                    <a:schemeClr val="tx1"/>
                  </a:gs>
                </a:gsLst>
                <a:lin ang="4800000" scaled="0"/>
              </a:gradFill>
            </a:endParaRPr>
          </a:p>
          <a:p>
            <a:pPr marL="0" indent="0">
              <a:buNone/>
            </a:pPr>
            <a:r>
              <a:rPr lang="en-US" sz="2600" dirty="0">
                <a:gradFill>
                  <a:gsLst>
                    <a:gs pos="34000">
                      <a:schemeClr val="tx1">
                        <a:lumMod val="93000"/>
                      </a:schemeClr>
                    </a:gs>
                    <a:gs pos="0">
                      <a:schemeClr val="bg1">
                        <a:lumMod val="25000"/>
                        <a:lumOff val="75000"/>
                      </a:schemeClr>
                    </a:gs>
                    <a:gs pos="100000">
                      <a:schemeClr val="tx1"/>
                    </a:gs>
                  </a:gsLst>
                  <a:lin ang="4800000" scaled="0"/>
                </a:gradFill>
              </a:rPr>
              <a:t>Be intentional and schedule your self-care and treat it like a client appointment (that is honor it like you would honor a commitment you would make to another person).  </a:t>
            </a:r>
          </a:p>
          <a:p>
            <a:pPr marL="0" indent="0">
              <a:buNone/>
            </a:pPr>
            <a:endParaRPr lang="en-US" sz="2600" dirty="0">
              <a:gradFill>
                <a:gsLst>
                  <a:gs pos="34000">
                    <a:schemeClr val="tx1">
                      <a:lumMod val="93000"/>
                    </a:schemeClr>
                  </a:gs>
                  <a:gs pos="0">
                    <a:schemeClr val="bg1">
                      <a:lumMod val="25000"/>
                      <a:lumOff val="75000"/>
                    </a:schemeClr>
                  </a:gs>
                  <a:gs pos="100000">
                    <a:schemeClr val="tx1"/>
                  </a:gs>
                </a:gsLst>
                <a:lin ang="4800000" scaled="0"/>
              </a:gradFill>
            </a:endParaRPr>
          </a:p>
          <a:p>
            <a:pPr marL="0" indent="0">
              <a:buNone/>
            </a:pPr>
            <a:r>
              <a:rPr lang="en-US" sz="2600" dirty="0">
                <a:gradFill>
                  <a:gsLst>
                    <a:gs pos="34000">
                      <a:schemeClr val="tx1">
                        <a:lumMod val="93000"/>
                      </a:schemeClr>
                    </a:gs>
                    <a:gs pos="0">
                      <a:schemeClr val="bg1">
                        <a:lumMod val="25000"/>
                        <a:lumOff val="75000"/>
                      </a:schemeClr>
                    </a:gs>
                    <a:gs pos="100000">
                      <a:schemeClr val="tx1"/>
                    </a:gs>
                  </a:gsLst>
                  <a:lin ang="4800000" scaled="0"/>
                </a:gradFill>
              </a:rPr>
              <a:t>Be creative and experiment with different types of self-care activities.</a:t>
            </a:r>
          </a:p>
        </p:txBody>
      </p:sp>
    </p:spTree>
    <p:extLst>
      <p:ext uri="{BB962C8B-B14F-4D97-AF65-F5344CB8AC3E}">
        <p14:creationId xmlns:p14="http://schemas.microsoft.com/office/powerpoint/2010/main" val="1005276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46130003-5222-4875-8738-1217755C7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blipFill>
            <a:blip r:embed="rId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F7917F-0B6D-8BD9-0426-F81D963ED983}"/>
              </a:ext>
            </a:extLst>
          </p:cNvPr>
          <p:cNvSpPr>
            <a:spLocks noGrp="1"/>
          </p:cNvSpPr>
          <p:nvPr>
            <p:ph type="title"/>
          </p:nvPr>
        </p:nvSpPr>
        <p:spPr>
          <a:xfrm>
            <a:off x="838200" y="365125"/>
            <a:ext cx="10515600" cy="1325563"/>
          </a:xfrm>
        </p:spPr>
        <p:txBody>
          <a:bodyPr>
            <a:normAutofit/>
          </a:bodyPr>
          <a:lstStyle/>
          <a:p>
            <a:r>
              <a:rPr lang="en-US">
                <a:gradFill flip="none" rotWithShape="1">
                  <a:gsLst>
                    <a:gs pos="28000">
                      <a:srgbClr val="EDEDED"/>
                    </a:gs>
                    <a:gs pos="0">
                      <a:srgbClr val="BFBFBF"/>
                    </a:gs>
                    <a:gs pos="100000">
                      <a:srgbClr val="FFFFFF"/>
                    </a:gs>
                  </a:gsLst>
                  <a:lin ang="4800000" scaled="0"/>
                  <a:tileRect/>
                </a:gradFill>
              </a:rPr>
              <a:t>Boundaries </a:t>
            </a:r>
          </a:p>
        </p:txBody>
      </p:sp>
      <p:sp>
        <p:nvSpPr>
          <p:cNvPr id="6153" name="Rounded Rectangle 17">
            <a:extLst>
              <a:ext uri="{FF2B5EF4-FFF2-40B4-BE49-F238E27FC236}">
                <a16:creationId xmlns:a16="http://schemas.microsoft.com/office/drawing/2014/main" id="{3E388DCC-9257-412E-811D-30F74D4CB7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948070"/>
            <a:ext cx="4773166" cy="3896140"/>
          </a:xfrm>
          <a:prstGeom prst="roundRect">
            <a:avLst>
              <a:gd name="adj" fmla="val 2028"/>
            </a:avLst>
          </a:prstGeom>
          <a:solidFill>
            <a:schemeClr val="bg1"/>
          </a:solidFill>
          <a:ln>
            <a:noFill/>
          </a:ln>
          <a:effectLst>
            <a:innerShdw blurRad="127000" dist="12700">
              <a:prstClr val="black"/>
            </a:inn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a:extLst>
              <a:ext uri="{FF2B5EF4-FFF2-40B4-BE49-F238E27FC236}">
                <a16:creationId xmlns:a16="http://schemas.microsoft.com/office/drawing/2014/main" id="{7E88F0CC-B8CC-C922-2049-B18D5B9B7E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1172" y="2500400"/>
            <a:ext cx="4187222" cy="279148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AB0CA8A-E686-95A5-BB17-7A409044D7B8}"/>
              </a:ext>
            </a:extLst>
          </p:cNvPr>
          <p:cNvSpPr>
            <a:spLocks noGrp="1"/>
          </p:cNvSpPr>
          <p:nvPr>
            <p:ph idx="1"/>
          </p:nvPr>
        </p:nvSpPr>
        <p:spPr>
          <a:xfrm>
            <a:off x="6096000" y="1948069"/>
            <a:ext cx="5775434" cy="4228893"/>
          </a:xfrm>
        </p:spPr>
        <p:txBody>
          <a:bodyPr>
            <a:normAutofit/>
          </a:bodyPr>
          <a:lstStyle/>
          <a:p>
            <a:pPr marL="0" indent="0">
              <a:buNone/>
            </a:pPr>
            <a:endParaRPr lang="en-US" sz="2400" dirty="0">
              <a:gradFill>
                <a:gsLst>
                  <a:gs pos="34000">
                    <a:srgbClr val="EDEDED"/>
                  </a:gs>
                  <a:gs pos="0">
                    <a:srgbClr val="BFBFBF"/>
                  </a:gs>
                  <a:gs pos="100000">
                    <a:srgbClr val="FFFFFF"/>
                  </a:gs>
                </a:gsLst>
                <a:lin ang="4800000" scaled="0"/>
              </a:gradFill>
            </a:endParaRPr>
          </a:p>
          <a:p>
            <a:pPr marL="0" indent="0">
              <a:buNone/>
            </a:pPr>
            <a:r>
              <a:rPr lang="en-US" sz="2400" b="1" dirty="0">
                <a:gradFill>
                  <a:gsLst>
                    <a:gs pos="34000">
                      <a:srgbClr val="EDEDED"/>
                    </a:gs>
                    <a:gs pos="0">
                      <a:srgbClr val="BFBFBF"/>
                    </a:gs>
                    <a:gs pos="100000">
                      <a:srgbClr val="FFFFFF"/>
                    </a:gs>
                  </a:gsLst>
                  <a:lin ang="4800000" scaled="0"/>
                </a:gradFill>
              </a:rPr>
              <a:t>What are the threats to our boundaries?</a:t>
            </a:r>
          </a:p>
          <a:p>
            <a:pPr marL="0" indent="0">
              <a:buNone/>
            </a:pPr>
            <a:endParaRPr lang="en-US" sz="1800" dirty="0">
              <a:gradFill>
                <a:gsLst>
                  <a:gs pos="34000">
                    <a:srgbClr val="EDEDED"/>
                  </a:gs>
                  <a:gs pos="0">
                    <a:srgbClr val="BFBFBF"/>
                  </a:gs>
                  <a:gs pos="100000">
                    <a:srgbClr val="FFFFFF"/>
                  </a:gs>
                </a:gsLst>
                <a:lin ang="4800000" scaled="0"/>
              </a:gradFill>
            </a:endParaRPr>
          </a:p>
          <a:p>
            <a:pPr>
              <a:buFontTx/>
              <a:buChar char="-"/>
            </a:pPr>
            <a:r>
              <a:rPr lang="en-US" sz="2400" b="1" dirty="0">
                <a:gradFill>
                  <a:gsLst>
                    <a:gs pos="34000">
                      <a:srgbClr val="EDEDED"/>
                    </a:gs>
                    <a:gs pos="0">
                      <a:srgbClr val="BFBFBF"/>
                    </a:gs>
                    <a:gs pos="100000">
                      <a:srgbClr val="FFFFFF"/>
                    </a:gs>
                  </a:gsLst>
                  <a:lin ang="4800000" scaled="0"/>
                </a:gradFill>
              </a:rPr>
              <a:t>Overcommitment</a:t>
            </a:r>
            <a:r>
              <a:rPr lang="en-US" sz="2400" dirty="0">
                <a:gradFill>
                  <a:gsLst>
                    <a:gs pos="34000">
                      <a:srgbClr val="EDEDED"/>
                    </a:gs>
                    <a:gs pos="0">
                      <a:srgbClr val="BFBFBF"/>
                    </a:gs>
                    <a:gs pos="100000">
                      <a:srgbClr val="FFFFFF"/>
                    </a:gs>
                  </a:gsLst>
                  <a:lin ang="4800000" scaled="0"/>
                </a:gradFill>
              </a:rPr>
              <a:t> - it is rewarded in the law, starting with law school. </a:t>
            </a:r>
          </a:p>
          <a:p>
            <a:pPr marL="0" indent="0">
              <a:buNone/>
            </a:pPr>
            <a:endParaRPr lang="en-US" sz="1400" dirty="0">
              <a:gradFill>
                <a:gsLst>
                  <a:gs pos="34000">
                    <a:srgbClr val="EDEDED"/>
                  </a:gs>
                  <a:gs pos="0">
                    <a:srgbClr val="BFBFBF"/>
                  </a:gs>
                  <a:gs pos="100000">
                    <a:srgbClr val="FFFFFF"/>
                  </a:gs>
                </a:gsLst>
                <a:lin ang="4800000" scaled="0"/>
              </a:gradFill>
            </a:endParaRPr>
          </a:p>
          <a:p>
            <a:pPr marL="0" indent="0">
              <a:buNone/>
            </a:pPr>
            <a:r>
              <a:rPr lang="en-US" sz="1400" dirty="0">
                <a:gradFill>
                  <a:gsLst>
                    <a:gs pos="34000">
                      <a:srgbClr val="EDEDED"/>
                    </a:gs>
                    <a:gs pos="0">
                      <a:srgbClr val="BFBFBF"/>
                    </a:gs>
                    <a:gs pos="100000">
                      <a:srgbClr val="FFFFFF"/>
                    </a:gs>
                  </a:gsLst>
                  <a:lin ang="4800000" scaled="0"/>
                </a:gradFill>
              </a:rPr>
              <a:t>https://www.psychologytoday.com/us/blog/psymon-says/202304/why-are-lawyers-at-greater-risk-of-suicide</a:t>
            </a:r>
          </a:p>
          <a:p>
            <a:pPr marL="0" indent="0">
              <a:buNone/>
            </a:pPr>
            <a:endParaRPr lang="en-US" sz="1800" dirty="0">
              <a:gradFill>
                <a:gsLst>
                  <a:gs pos="34000">
                    <a:srgbClr val="EDEDED"/>
                  </a:gs>
                  <a:gs pos="0">
                    <a:srgbClr val="BFBFBF"/>
                  </a:gs>
                  <a:gs pos="100000">
                    <a:srgbClr val="FFFFFF"/>
                  </a:gs>
                </a:gsLst>
                <a:lin ang="4800000" scaled="0"/>
              </a:gradFill>
            </a:endParaRPr>
          </a:p>
          <a:p>
            <a:pPr marL="0" indent="0">
              <a:buNone/>
            </a:pPr>
            <a:r>
              <a:rPr lang="en-US" sz="2400" dirty="0">
                <a:gradFill>
                  <a:gsLst>
                    <a:gs pos="34000">
                      <a:srgbClr val="EDEDED"/>
                    </a:gs>
                    <a:gs pos="0">
                      <a:srgbClr val="BFBFBF"/>
                    </a:gs>
                    <a:gs pos="100000">
                      <a:srgbClr val="FFFFFF"/>
                    </a:gs>
                  </a:gsLst>
                  <a:lin ang="4800000" scaled="0"/>
                </a:gradFill>
              </a:rPr>
              <a:t>- </a:t>
            </a:r>
            <a:r>
              <a:rPr lang="en-US" sz="2400" b="1" dirty="0">
                <a:gradFill>
                  <a:gsLst>
                    <a:gs pos="34000">
                      <a:srgbClr val="EDEDED"/>
                    </a:gs>
                    <a:gs pos="0">
                      <a:srgbClr val="BFBFBF"/>
                    </a:gs>
                    <a:gs pos="100000">
                      <a:srgbClr val="FFFFFF"/>
                    </a:gs>
                  </a:gsLst>
                  <a:lin ang="4800000" scaled="0"/>
                </a:gradFill>
              </a:rPr>
              <a:t>Tying our worth to our work</a:t>
            </a:r>
          </a:p>
          <a:p>
            <a:pPr marL="0" indent="0">
              <a:buNone/>
            </a:pPr>
            <a:endParaRPr lang="en-US" sz="2400" dirty="0">
              <a:gradFill>
                <a:gsLst>
                  <a:gs pos="34000">
                    <a:srgbClr val="EDEDED"/>
                  </a:gs>
                  <a:gs pos="0">
                    <a:srgbClr val="BFBFBF"/>
                  </a:gs>
                  <a:gs pos="100000">
                    <a:srgbClr val="FFFFFF"/>
                  </a:gs>
                </a:gsLst>
                <a:lin ang="4800000" scaled="0"/>
              </a:gradFill>
            </a:endParaRPr>
          </a:p>
        </p:txBody>
      </p:sp>
    </p:spTree>
    <p:extLst>
      <p:ext uri="{BB962C8B-B14F-4D97-AF65-F5344CB8AC3E}">
        <p14:creationId xmlns:p14="http://schemas.microsoft.com/office/powerpoint/2010/main" val="1215054142"/>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47A690B-DE55-4274-B33B-C91FD647EB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9CD390-6DB5-4AEA-8D13-BC6CEF34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65344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68F0A3-007F-7CDF-E940-38C78E799227}"/>
              </a:ext>
            </a:extLst>
          </p:cNvPr>
          <p:cNvSpPr>
            <a:spLocks noGrp="1"/>
          </p:cNvSpPr>
          <p:nvPr>
            <p:ph type="title"/>
          </p:nvPr>
        </p:nvSpPr>
        <p:spPr>
          <a:xfrm>
            <a:off x="838199" y="1015320"/>
            <a:ext cx="3603169" cy="4827361"/>
          </a:xfrm>
        </p:spPr>
        <p:txBody>
          <a:bodyPr anchor="ctr">
            <a:normAutofit/>
          </a:bodyPr>
          <a:lstStyle/>
          <a:p>
            <a:r>
              <a:rPr lang="en-US" sz="4400">
                <a:solidFill>
                  <a:srgbClr val="F2F2F2"/>
                </a:solidFill>
              </a:rPr>
              <a:t>Boundaries </a:t>
            </a:r>
          </a:p>
        </p:txBody>
      </p:sp>
      <p:sp>
        <p:nvSpPr>
          <p:cNvPr id="12" name="Rectangle 11">
            <a:extLst>
              <a:ext uri="{FF2B5EF4-FFF2-40B4-BE49-F238E27FC236}">
                <a16:creationId xmlns:a16="http://schemas.microsoft.com/office/drawing/2014/main" id="{11FA69C6-0A69-4994-9F32-C4497B8B4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43467" cy="685800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5B0C409-4CA5-842C-FC27-B5CB7409F8DF}"/>
              </a:ext>
            </a:extLst>
          </p:cNvPr>
          <p:cNvSpPr>
            <a:spLocks noGrp="1"/>
          </p:cNvSpPr>
          <p:nvPr>
            <p:ph idx="1"/>
          </p:nvPr>
        </p:nvSpPr>
        <p:spPr>
          <a:xfrm>
            <a:off x="5279571" y="1015320"/>
            <a:ext cx="6421362" cy="4827361"/>
          </a:xfrm>
          <a:noFill/>
        </p:spPr>
        <p:txBody>
          <a:bodyPr anchor="ctr">
            <a:normAutofit/>
          </a:bodyPr>
          <a:lstStyle/>
          <a:p>
            <a:pPr marL="0" indent="0">
              <a:buNone/>
            </a:pPr>
            <a:r>
              <a:rPr lang="en-US" dirty="0">
                <a:solidFill>
                  <a:schemeClr val="tx1">
                    <a:lumMod val="85000"/>
                    <a:lumOff val="15000"/>
                  </a:schemeClr>
                </a:solidFill>
              </a:rPr>
              <a:t>What is a boundary?  </a:t>
            </a:r>
          </a:p>
          <a:p>
            <a:pPr marL="0" indent="0">
              <a:buNone/>
            </a:pPr>
            <a:endParaRPr lang="en-US" dirty="0">
              <a:solidFill>
                <a:schemeClr val="tx1">
                  <a:lumMod val="85000"/>
                  <a:lumOff val="15000"/>
                </a:schemeClr>
              </a:solidFill>
            </a:endParaRPr>
          </a:p>
          <a:p>
            <a:pPr marL="0" indent="0">
              <a:buNone/>
            </a:pPr>
            <a:r>
              <a:rPr lang="en-US" dirty="0">
                <a:solidFill>
                  <a:schemeClr val="tx1">
                    <a:lumMod val="85000"/>
                    <a:lumOff val="15000"/>
                  </a:schemeClr>
                </a:solidFill>
              </a:rPr>
              <a:t>“[Boundaries] define what is me and what is not me.  A boundary shows me where I end and someone else begins, leading me to a sense of ownership.” </a:t>
            </a:r>
          </a:p>
          <a:p>
            <a:pPr marL="0" indent="0">
              <a:buNone/>
            </a:pPr>
            <a:endParaRPr lang="en-US" dirty="0">
              <a:solidFill>
                <a:schemeClr val="tx1">
                  <a:lumMod val="85000"/>
                  <a:lumOff val="15000"/>
                </a:schemeClr>
              </a:solidFill>
            </a:endParaRPr>
          </a:p>
          <a:p>
            <a:pPr marL="0" indent="0">
              <a:buNone/>
            </a:pPr>
            <a:r>
              <a:rPr lang="en-US" sz="2400" dirty="0">
                <a:solidFill>
                  <a:schemeClr val="tx1">
                    <a:lumMod val="85000"/>
                    <a:lumOff val="15000"/>
                  </a:schemeClr>
                </a:solidFill>
              </a:rPr>
              <a:t>Cloud &amp; Townsend, </a:t>
            </a:r>
            <a:r>
              <a:rPr lang="en-US" sz="2400" i="1" dirty="0">
                <a:solidFill>
                  <a:schemeClr val="tx1">
                    <a:lumMod val="85000"/>
                    <a:lumOff val="15000"/>
                  </a:schemeClr>
                </a:solidFill>
              </a:rPr>
              <a:t>Boundaries</a:t>
            </a:r>
            <a:r>
              <a:rPr lang="en-US" sz="2400" dirty="0">
                <a:solidFill>
                  <a:schemeClr val="tx1">
                    <a:lumMod val="85000"/>
                    <a:lumOff val="15000"/>
                  </a:schemeClr>
                </a:solidFill>
              </a:rPr>
              <a:t>, page 31</a:t>
            </a:r>
          </a:p>
          <a:p>
            <a:pPr marL="0" indent="0">
              <a:buNone/>
            </a:pPr>
            <a:endParaRPr lang="en-US" sz="1800" dirty="0">
              <a:solidFill>
                <a:schemeClr val="tx1">
                  <a:lumMod val="85000"/>
                  <a:lumOff val="15000"/>
                </a:schemeClr>
              </a:solidFill>
            </a:endParaRPr>
          </a:p>
        </p:txBody>
      </p:sp>
    </p:spTree>
    <p:extLst>
      <p:ext uri="{BB962C8B-B14F-4D97-AF65-F5344CB8AC3E}">
        <p14:creationId xmlns:p14="http://schemas.microsoft.com/office/powerpoint/2010/main" val="3005219438"/>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664E6-79C0-FCB2-724B-F084CB3AFE91}"/>
              </a:ext>
            </a:extLst>
          </p:cNvPr>
          <p:cNvSpPr>
            <a:spLocks noGrp="1"/>
          </p:cNvSpPr>
          <p:nvPr>
            <p:ph type="title"/>
          </p:nvPr>
        </p:nvSpPr>
        <p:spPr/>
        <p:txBody>
          <a:bodyPr/>
          <a:lstStyle/>
          <a:p>
            <a:r>
              <a:rPr lang="en-US" dirty="0"/>
              <a:t>Boundaries </a:t>
            </a:r>
          </a:p>
        </p:txBody>
      </p:sp>
      <p:sp>
        <p:nvSpPr>
          <p:cNvPr id="3" name="Content Placeholder 2">
            <a:extLst>
              <a:ext uri="{FF2B5EF4-FFF2-40B4-BE49-F238E27FC236}">
                <a16:creationId xmlns:a16="http://schemas.microsoft.com/office/drawing/2014/main" id="{8E62AEE6-DED5-5C4A-A3BD-7171917C9E9B}"/>
              </a:ext>
            </a:extLst>
          </p:cNvPr>
          <p:cNvSpPr>
            <a:spLocks noGrp="1"/>
          </p:cNvSpPr>
          <p:nvPr>
            <p:ph idx="1"/>
          </p:nvPr>
        </p:nvSpPr>
        <p:spPr>
          <a:xfrm>
            <a:off x="1120000" y="1825625"/>
            <a:ext cx="10233800" cy="3361230"/>
          </a:xfrm>
        </p:spPr>
        <p:txBody>
          <a:bodyPr/>
          <a:lstStyle/>
          <a:p>
            <a:r>
              <a:rPr lang="en-US" dirty="0"/>
              <a:t>You are responsible for setting a boundary and responsible for maintaining a boundary.</a:t>
            </a:r>
          </a:p>
          <a:p>
            <a:endParaRPr lang="en-US" dirty="0"/>
          </a:p>
          <a:p>
            <a:r>
              <a:rPr lang="en-US" dirty="0"/>
              <a:t>Whenever you set a boundary, you will always receive pushback.</a:t>
            </a:r>
          </a:p>
          <a:p>
            <a:pPr marL="0" indent="0">
              <a:buNone/>
            </a:pPr>
            <a:r>
              <a:rPr lang="en-US" dirty="0"/>
              <a:t>   No one will thank you for setting a boundary!</a:t>
            </a:r>
          </a:p>
          <a:p>
            <a:endParaRPr lang="en-US" dirty="0"/>
          </a:p>
        </p:txBody>
      </p:sp>
      <p:pic>
        <p:nvPicPr>
          <p:cNvPr id="8194" name="Picture 2">
            <a:extLst>
              <a:ext uri="{FF2B5EF4-FFF2-40B4-BE49-F238E27FC236}">
                <a16:creationId xmlns:a16="http://schemas.microsoft.com/office/drawing/2014/main" id="{0520C363-615A-F7C7-234E-DB43674777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79" y="4511761"/>
            <a:ext cx="5714841" cy="2125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0322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B6A2D-5E0E-3483-8C28-B5AD736D6190}"/>
              </a:ext>
            </a:extLst>
          </p:cNvPr>
          <p:cNvSpPr>
            <a:spLocks noGrp="1"/>
          </p:cNvSpPr>
          <p:nvPr>
            <p:ph type="title"/>
          </p:nvPr>
        </p:nvSpPr>
        <p:spPr>
          <a:xfrm>
            <a:off x="838200" y="365125"/>
            <a:ext cx="10515600" cy="1325563"/>
          </a:xfrm>
        </p:spPr>
        <p:txBody>
          <a:bodyPr>
            <a:normAutofit/>
          </a:bodyPr>
          <a:lstStyle/>
          <a:p>
            <a:r>
              <a:rPr lang="en-US" dirty="0"/>
              <a:t>Boundaries </a:t>
            </a:r>
          </a:p>
        </p:txBody>
      </p:sp>
      <p:sp>
        <p:nvSpPr>
          <p:cNvPr id="3" name="Content Placeholder 2">
            <a:extLst>
              <a:ext uri="{FF2B5EF4-FFF2-40B4-BE49-F238E27FC236}">
                <a16:creationId xmlns:a16="http://schemas.microsoft.com/office/drawing/2014/main" id="{A855A62E-9B48-C25F-4CCB-E0E847E8E05F}"/>
              </a:ext>
            </a:extLst>
          </p:cNvPr>
          <p:cNvSpPr>
            <a:spLocks noGrp="1"/>
          </p:cNvSpPr>
          <p:nvPr>
            <p:ph idx="1"/>
          </p:nvPr>
        </p:nvSpPr>
        <p:spPr>
          <a:xfrm>
            <a:off x="1120000" y="1825625"/>
            <a:ext cx="6358486" cy="4351338"/>
          </a:xfrm>
        </p:spPr>
        <p:txBody>
          <a:bodyPr>
            <a:normAutofit/>
          </a:bodyPr>
          <a:lstStyle/>
          <a:p>
            <a:pPr marL="0" indent="0">
              <a:buNone/>
            </a:pPr>
            <a:r>
              <a:rPr lang="en-US" b="1" dirty="0"/>
              <a:t>Practice tips:</a:t>
            </a:r>
          </a:p>
          <a:p>
            <a:pPr marL="0" indent="0">
              <a:buNone/>
            </a:pPr>
            <a:endParaRPr lang="en-US" dirty="0"/>
          </a:p>
          <a:p>
            <a:r>
              <a:rPr lang="en-US" dirty="0"/>
              <a:t>Practice saying no</a:t>
            </a:r>
          </a:p>
          <a:p>
            <a:r>
              <a:rPr lang="en-US" dirty="0"/>
              <a:t>Beware of the words “just” and “quick”</a:t>
            </a:r>
          </a:p>
          <a:p>
            <a:r>
              <a:rPr lang="en-US" dirty="0"/>
              <a:t>Pause before answering any request </a:t>
            </a:r>
          </a:p>
          <a:p>
            <a:r>
              <a:rPr lang="en-US" dirty="0"/>
              <a:t>Buy this book:</a:t>
            </a:r>
          </a:p>
        </p:txBody>
      </p:sp>
      <p:pic>
        <p:nvPicPr>
          <p:cNvPr id="7172" name="Picture 4" descr="Boundaries: When to Say Yes, How to Say No To Take Control of Your Life  -     By: Dr. Henry Cloud, Dr. John Townsend&#10;">
            <a:extLst>
              <a:ext uri="{FF2B5EF4-FFF2-40B4-BE49-F238E27FC236}">
                <a16:creationId xmlns:a16="http://schemas.microsoft.com/office/drawing/2014/main" id="{8F43EC95-635F-2C54-1ABB-D3C02CFBF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2204" y="1141003"/>
            <a:ext cx="3031596" cy="4575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73434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F573A4-C909-7736-EB91-C49C54C0EC65}"/>
              </a:ext>
            </a:extLst>
          </p:cNvPr>
          <p:cNvPicPr>
            <a:picLocks noChangeAspect="1"/>
          </p:cNvPicPr>
          <p:nvPr/>
        </p:nvPicPr>
        <p:blipFill>
          <a:blip r:embed="rId3"/>
          <a:srcRect l="24554" r="24558" b="1"/>
          <a:stretch>
            <a:fillRect/>
          </a:stretch>
        </p:blipFill>
        <p:spPr>
          <a:xfrm>
            <a:off x="6096000" y="10"/>
            <a:ext cx="6096000" cy="6857990"/>
          </a:xfrm>
          <a:prstGeom prst="rect">
            <a:avLst/>
          </a:prstGeom>
        </p:spPr>
      </p:pic>
      <p:sp useBgFill="1">
        <p:nvSpPr>
          <p:cNvPr id="11" name="Rectangle 10">
            <a:extLst>
              <a:ext uri="{FF2B5EF4-FFF2-40B4-BE49-F238E27FC236}">
                <a16:creationId xmlns:a16="http://schemas.microsoft.com/office/drawing/2014/main" id="{229B61F6-561C-44B1-809D-51A2F295F3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ln>
            <a:noFill/>
          </a:ln>
          <a:effectLst>
            <a:outerShdw blurRad="1397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FC44B0-B5A6-C2E6-228A-A3A1722983FD}"/>
              </a:ext>
            </a:extLst>
          </p:cNvPr>
          <p:cNvSpPr>
            <a:spLocks noGrp="1"/>
          </p:cNvSpPr>
          <p:nvPr>
            <p:ph type="title"/>
          </p:nvPr>
        </p:nvSpPr>
        <p:spPr>
          <a:xfrm>
            <a:off x="838201" y="365125"/>
            <a:ext cx="4854676" cy="1325563"/>
          </a:xfrm>
        </p:spPr>
        <p:txBody>
          <a:bodyPr>
            <a:normAutofit/>
          </a:bodyPr>
          <a:lstStyle/>
          <a:p>
            <a:r>
              <a:rPr lang="en-US" dirty="0"/>
              <a:t>Seeking  Peace </a:t>
            </a:r>
          </a:p>
        </p:txBody>
      </p:sp>
      <p:sp>
        <p:nvSpPr>
          <p:cNvPr id="3" name="Content Placeholder 2">
            <a:extLst>
              <a:ext uri="{FF2B5EF4-FFF2-40B4-BE49-F238E27FC236}">
                <a16:creationId xmlns:a16="http://schemas.microsoft.com/office/drawing/2014/main" id="{40CFB472-3BB3-83A4-B113-1463E7C71135}"/>
              </a:ext>
            </a:extLst>
          </p:cNvPr>
          <p:cNvSpPr>
            <a:spLocks noGrp="1"/>
          </p:cNvSpPr>
          <p:nvPr>
            <p:ph idx="1"/>
          </p:nvPr>
        </p:nvSpPr>
        <p:spPr>
          <a:xfrm>
            <a:off x="628650" y="1542733"/>
            <a:ext cx="5064227" cy="4950142"/>
          </a:xfrm>
        </p:spPr>
        <p:txBody>
          <a:bodyPr>
            <a:normAutofit/>
          </a:bodyPr>
          <a:lstStyle/>
          <a:p>
            <a:r>
              <a:rPr lang="en-US" dirty="0"/>
              <a:t>Prioritize what’s important to you</a:t>
            </a:r>
          </a:p>
          <a:p>
            <a:r>
              <a:rPr lang="en-US" dirty="0"/>
              <a:t>Prioritize self-care</a:t>
            </a:r>
          </a:p>
          <a:p>
            <a:r>
              <a:rPr lang="en-US" dirty="0"/>
              <a:t>Prioritize time management</a:t>
            </a:r>
          </a:p>
          <a:p>
            <a:r>
              <a:rPr lang="en-US" dirty="0"/>
              <a:t>Prioritize boundaries</a:t>
            </a:r>
          </a:p>
          <a:p>
            <a:r>
              <a:rPr lang="en-US" dirty="0"/>
              <a:t>Prioritize your message and do not mirror the “show” around you.  Cultivate patience and emotional intelligence and do not let pride and emotion take over.  </a:t>
            </a:r>
          </a:p>
        </p:txBody>
      </p:sp>
    </p:spTree>
    <p:extLst>
      <p:ext uri="{BB962C8B-B14F-4D97-AF65-F5344CB8AC3E}">
        <p14:creationId xmlns:p14="http://schemas.microsoft.com/office/powerpoint/2010/main" val="40119806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8199E-167F-7122-D496-B761E7A8C1F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0F5D5B9-627A-9EB6-45FB-6C7E82B1C439}"/>
              </a:ext>
            </a:extLst>
          </p:cNvPr>
          <p:cNvPicPr>
            <a:picLocks noChangeAspect="1"/>
          </p:cNvPicPr>
          <p:nvPr/>
        </p:nvPicPr>
        <p:blipFill>
          <a:blip r:embed="rId2"/>
          <a:srcRect l="24554" r="24558" b="1"/>
          <a:stretch>
            <a:fillRect/>
          </a:stretch>
        </p:blipFill>
        <p:spPr>
          <a:xfrm>
            <a:off x="6096000" y="10"/>
            <a:ext cx="6096000" cy="6857990"/>
          </a:xfrm>
          <a:prstGeom prst="rect">
            <a:avLst/>
          </a:prstGeom>
        </p:spPr>
      </p:pic>
      <p:sp>
        <p:nvSpPr>
          <p:cNvPr id="2" name="Title 1">
            <a:extLst>
              <a:ext uri="{FF2B5EF4-FFF2-40B4-BE49-F238E27FC236}">
                <a16:creationId xmlns:a16="http://schemas.microsoft.com/office/drawing/2014/main" id="{CE8427FB-FA83-2122-845E-FAB65D1DD684}"/>
              </a:ext>
            </a:extLst>
          </p:cNvPr>
          <p:cNvSpPr>
            <a:spLocks noGrp="1"/>
          </p:cNvSpPr>
          <p:nvPr>
            <p:ph type="title"/>
          </p:nvPr>
        </p:nvSpPr>
        <p:spPr>
          <a:xfrm>
            <a:off x="838201" y="365125"/>
            <a:ext cx="4854676" cy="1325563"/>
          </a:xfrm>
        </p:spPr>
        <p:txBody>
          <a:bodyPr>
            <a:normAutofit/>
          </a:bodyPr>
          <a:lstStyle/>
          <a:p>
            <a:r>
              <a:rPr lang="en-US" dirty="0"/>
              <a:t>Seeking  Peace </a:t>
            </a:r>
          </a:p>
        </p:txBody>
      </p:sp>
      <p:sp>
        <p:nvSpPr>
          <p:cNvPr id="3" name="Content Placeholder 2">
            <a:extLst>
              <a:ext uri="{FF2B5EF4-FFF2-40B4-BE49-F238E27FC236}">
                <a16:creationId xmlns:a16="http://schemas.microsoft.com/office/drawing/2014/main" id="{CCCE8BCC-5B96-88AC-C274-AE542D849115}"/>
              </a:ext>
            </a:extLst>
          </p:cNvPr>
          <p:cNvSpPr>
            <a:spLocks noGrp="1"/>
          </p:cNvSpPr>
          <p:nvPr>
            <p:ph idx="1"/>
          </p:nvPr>
        </p:nvSpPr>
        <p:spPr>
          <a:xfrm>
            <a:off x="628650" y="1542733"/>
            <a:ext cx="5064227" cy="5060290"/>
          </a:xfrm>
        </p:spPr>
        <p:txBody>
          <a:bodyPr>
            <a:normAutofit lnSpcReduction="10000"/>
          </a:bodyPr>
          <a:lstStyle/>
          <a:p>
            <a:r>
              <a:rPr lang="en-US" dirty="0"/>
              <a:t>Practice Gratitude! It literally is a brain changer. It nurtures resilience, boosts self- confidence as a practitioner, and can bring you a renewed sense of purpose.  </a:t>
            </a:r>
          </a:p>
          <a:p>
            <a:endParaRPr lang="en-US" dirty="0"/>
          </a:p>
          <a:p>
            <a:pPr marL="0" indent="0">
              <a:buNone/>
            </a:pPr>
            <a:r>
              <a:rPr lang="en-US" b="1" dirty="0"/>
              <a:t>True Peace </a:t>
            </a:r>
            <a:r>
              <a:rPr lang="en-US" dirty="0"/>
              <a:t>– Recognizing and Accepting Enough!</a:t>
            </a:r>
          </a:p>
          <a:p>
            <a:pPr marL="0" indent="0">
              <a:buNone/>
            </a:pPr>
            <a:r>
              <a:rPr lang="en-US" dirty="0"/>
              <a:t>"We can never get enough of what we don't really need.“</a:t>
            </a:r>
            <a:endParaRPr lang="en-US" sz="800" dirty="0"/>
          </a:p>
          <a:p>
            <a:pPr marL="0" indent="0">
              <a:buNone/>
            </a:pPr>
            <a:r>
              <a:rPr lang="en-US" dirty="0"/>
              <a:t>-Matthew Kelly</a:t>
            </a:r>
          </a:p>
        </p:txBody>
      </p:sp>
    </p:spTree>
    <p:extLst>
      <p:ext uri="{BB962C8B-B14F-4D97-AF65-F5344CB8AC3E}">
        <p14:creationId xmlns:p14="http://schemas.microsoft.com/office/powerpoint/2010/main" val="179255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19B3503-D505-49AA-97C1-B299D58DB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7746" y="0"/>
            <a:ext cx="8124253" cy="6858000"/>
          </a:xfrm>
          <a:prstGeom prst="rect">
            <a:avLst/>
          </a:prstGeom>
          <a:solidFill>
            <a:schemeClr val="bg1">
              <a:alpha val="20000"/>
            </a:schemeClr>
          </a:solidFill>
          <a:ln>
            <a:noFill/>
          </a:ln>
          <a:effectLst>
            <a:innerShdw blurRad="139700" dist="50800" dir="54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E39A2319-946A-4C65-9B7C-1F86E9B1B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067747" cy="6857996"/>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4FDC7-6647-91E7-34D1-429C14AD4E7B}"/>
              </a:ext>
            </a:extLst>
          </p:cNvPr>
          <p:cNvSpPr>
            <a:spLocks noGrp="1"/>
          </p:cNvSpPr>
          <p:nvPr>
            <p:ph type="title"/>
          </p:nvPr>
        </p:nvSpPr>
        <p:spPr>
          <a:xfrm>
            <a:off x="647889" y="1349680"/>
            <a:ext cx="2931320" cy="4449541"/>
          </a:xfrm>
        </p:spPr>
        <p:txBody>
          <a:bodyPr anchor="t">
            <a:normAutofit/>
          </a:bodyPr>
          <a:lstStyle/>
          <a:p>
            <a:r>
              <a:rPr lang="en-US" sz="4800">
                <a:solidFill>
                  <a:schemeClr val="tx1"/>
                </a:solidFill>
              </a:rPr>
              <a:t>Obstacles to Help</a:t>
            </a:r>
          </a:p>
        </p:txBody>
      </p:sp>
      <p:graphicFrame>
        <p:nvGraphicFramePr>
          <p:cNvPr id="14" name="Content Placeholder 2">
            <a:extLst>
              <a:ext uri="{FF2B5EF4-FFF2-40B4-BE49-F238E27FC236}">
                <a16:creationId xmlns:a16="http://schemas.microsoft.com/office/drawing/2014/main" id="{687587F5-09EC-E3FD-714C-35E284ABB222}"/>
              </a:ext>
            </a:extLst>
          </p:cNvPr>
          <p:cNvGraphicFramePr>
            <a:graphicFrameLocks noGrp="1"/>
          </p:cNvGraphicFramePr>
          <p:nvPr>
            <p:ph idx="1"/>
            <p:extLst>
              <p:ext uri="{D42A27DB-BD31-4B8C-83A1-F6EECF244321}">
                <p14:modId xmlns:p14="http://schemas.microsoft.com/office/powerpoint/2010/main" val="2885129483"/>
              </p:ext>
            </p:extLst>
          </p:nvPr>
        </p:nvGraphicFramePr>
        <p:xfrm>
          <a:off x="4662106" y="640075"/>
          <a:ext cx="6912245" cy="55368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409684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19B3503-D505-49AA-97C1-B299D58DB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7746" y="0"/>
            <a:ext cx="8124253" cy="6858000"/>
          </a:xfrm>
          <a:prstGeom prst="rect">
            <a:avLst/>
          </a:prstGeom>
          <a:solidFill>
            <a:schemeClr val="bg1">
              <a:alpha val="20000"/>
            </a:schemeClr>
          </a:solidFill>
          <a:ln>
            <a:noFill/>
          </a:ln>
          <a:effectLst>
            <a:innerShdw blurRad="139700" dist="50800" dir="54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E39A2319-946A-4C65-9B7C-1F86E9B1B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067747" cy="6857996"/>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1BC2A2-3A39-1B79-D5EF-2DD2D3C1388E}"/>
              </a:ext>
            </a:extLst>
          </p:cNvPr>
          <p:cNvSpPr>
            <a:spLocks noGrp="1"/>
          </p:cNvSpPr>
          <p:nvPr>
            <p:ph type="title"/>
          </p:nvPr>
        </p:nvSpPr>
        <p:spPr>
          <a:xfrm>
            <a:off x="647889" y="1349680"/>
            <a:ext cx="2931320" cy="4449541"/>
          </a:xfrm>
        </p:spPr>
        <p:txBody>
          <a:bodyPr anchor="t">
            <a:normAutofit/>
          </a:bodyPr>
          <a:lstStyle/>
          <a:p>
            <a:r>
              <a:rPr lang="en-US" sz="4800">
                <a:solidFill>
                  <a:schemeClr val="tx1"/>
                </a:solidFill>
              </a:rPr>
              <a:t>Obstacles to Help</a:t>
            </a:r>
          </a:p>
        </p:txBody>
      </p:sp>
      <p:graphicFrame>
        <p:nvGraphicFramePr>
          <p:cNvPr id="5" name="Content Placeholder 2">
            <a:extLst>
              <a:ext uri="{FF2B5EF4-FFF2-40B4-BE49-F238E27FC236}">
                <a16:creationId xmlns:a16="http://schemas.microsoft.com/office/drawing/2014/main" id="{91D1B975-A77E-DCBC-964D-C6148DA80790}"/>
              </a:ext>
            </a:extLst>
          </p:cNvPr>
          <p:cNvGraphicFramePr>
            <a:graphicFrameLocks noGrp="1"/>
          </p:cNvGraphicFramePr>
          <p:nvPr>
            <p:ph idx="1"/>
            <p:extLst>
              <p:ext uri="{D42A27DB-BD31-4B8C-83A1-F6EECF244321}">
                <p14:modId xmlns:p14="http://schemas.microsoft.com/office/powerpoint/2010/main" val="2444797651"/>
              </p:ext>
            </p:extLst>
          </p:nvPr>
        </p:nvGraphicFramePr>
        <p:xfrm>
          <a:off x="4662106" y="640075"/>
          <a:ext cx="6912245" cy="5536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34084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933A2-B944-E545-3F63-21B7F2878E5D}"/>
              </a:ext>
            </a:extLst>
          </p:cNvPr>
          <p:cNvSpPr>
            <a:spLocks noGrp="1"/>
          </p:cNvSpPr>
          <p:nvPr>
            <p:ph type="title"/>
          </p:nvPr>
        </p:nvSpPr>
        <p:spPr/>
        <p:txBody>
          <a:bodyPr/>
          <a:lstStyle/>
          <a:p>
            <a:r>
              <a:rPr lang="en-US" dirty="0"/>
              <a:t>Resources </a:t>
            </a:r>
          </a:p>
        </p:txBody>
      </p:sp>
      <p:sp>
        <p:nvSpPr>
          <p:cNvPr id="3" name="Content Placeholder 2">
            <a:extLst>
              <a:ext uri="{FF2B5EF4-FFF2-40B4-BE49-F238E27FC236}">
                <a16:creationId xmlns:a16="http://schemas.microsoft.com/office/drawing/2014/main" id="{82B14464-6488-C4FF-E295-F056F9F85DDD}"/>
              </a:ext>
            </a:extLst>
          </p:cNvPr>
          <p:cNvSpPr>
            <a:spLocks noGrp="1"/>
          </p:cNvSpPr>
          <p:nvPr>
            <p:ph idx="1"/>
          </p:nvPr>
        </p:nvSpPr>
        <p:spPr/>
        <p:txBody>
          <a:bodyPr/>
          <a:lstStyle/>
          <a:p>
            <a:pPr marL="0" indent="0" algn="ctr">
              <a:buNone/>
            </a:pPr>
            <a:r>
              <a:rPr lang="en-US" dirty="0"/>
              <a:t>The Alabama Lawyer Assistance Program (ALAP)</a:t>
            </a:r>
          </a:p>
          <a:p>
            <a:pPr marL="0" indent="0">
              <a:buNone/>
            </a:pPr>
            <a:endParaRPr lang="en-US" dirty="0"/>
          </a:p>
          <a:p>
            <a:pPr marL="0" indent="0">
              <a:buNone/>
            </a:pPr>
            <a:endParaRPr lang="en-US" dirty="0">
              <a:hlinkClick r:id="rId2"/>
            </a:endParaRPr>
          </a:p>
          <a:p>
            <a:pPr marL="0" indent="0">
              <a:buNone/>
            </a:pPr>
            <a:endParaRPr lang="en-US" dirty="0">
              <a:hlinkClick r:id="rId2"/>
            </a:endParaRPr>
          </a:p>
          <a:p>
            <a:pPr marL="0" indent="0">
              <a:buNone/>
            </a:pPr>
            <a:endParaRPr lang="en-US" dirty="0">
              <a:hlinkClick r:id="rId2"/>
            </a:endParaRPr>
          </a:p>
          <a:p>
            <a:pPr marL="0" indent="0">
              <a:buNone/>
            </a:pPr>
            <a:endParaRPr lang="en-US" dirty="0">
              <a:hlinkClick r:id="rId2"/>
            </a:endParaRPr>
          </a:p>
          <a:p>
            <a:pPr marL="0" indent="0">
              <a:buNone/>
            </a:pPr>
            <a:endParaRPr lang="en-US" sz="2400" dirty="0">
              <a:hlinkClick r:id="rId2"/>
            </a:endParaRPr>
          </a:p>
          <a:p>
            <a:pPr marL="0" indent="0" algn="ctr">
              <a:buNone/>
            </a:pPr>
            <a:r>
              <a:rPr lang="en-US" sz="2400" dirty="0">
                <a:hlinkClick r:id="rId2"/>
              </a:rPr>
              <a:t>https://www.alabar.org/programs/alabama-lawyer-assistance-program/</a:t>
            </a:r>
            <a:endParaRPr lang="en-US" sz="2400" dirty="0"/>
          </a:p>
        </p:txBody>
      </p:sp>
      <p:pic>
        <p:nvPicPr>
          <p:cNvPr id="12290" name="Picture 2">
            <a:extLst>
              <a:ext uri="{FF2B5EF4-FFF2-40B4-BE49-F238E27FC236}">
                <a16:creationId xmlns:a16="http://schemas.microsoft.com/office/drawing/2014/main" id="{EC9DE3E4-A2F3-A5A1-2F65-36D7030D33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1041" y="2381249"/>
            <a:ext cx="4230159" cy="2820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4042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19B3503-D505-49AA-97C1-B299D58DB4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7746" y="0"/>
            <a:ext cx="8124253" cy="6858000"/>
          </a:xfrm>
          <a:prstGeom prst="rect">
            <a:avLst/>
          </a:prstGeom>
          <a:solidFill>
            <a:schemeClr val="bg1">
              <a:alpha val="20000"/>
            </a:schemeClr>
          </a:solidFill>
          <a:ln>
            <a:noFill/>
          </a:ln>
          <a:effectLst>
            <a:innerShdw blurRad="139700" dist="50800" dir="54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E39A2319-946A-4C65-9B7C-1F86E9B1B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067747" cy="6857996"/>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5F8ADB-481F-7A95-6679-E6B518AF08B6}"/>
              </a:ext>
            </a:extLst>
          </p:cNvPr>
          <p:cNvSpPr>
            <a:spLocks noGrp="1"/>
          </p:cNvSpPr>
          <p:nvPr>
            <p:ph type="title"/>
          </p:nvPr>
        </p:nvSpPr>
        <p:spPr>
          <a:xfrm>
            <a:off x="647889" y="1349680"/>
            <a:ext cx="2931320" cy="4449541"/>
          </a:xfrm>
        </p:spPr>
        <p:txBody>
          <a:bodyPr anchor="t">
            <a:normAutofit/>
          </a:bodyPr>
          <a:lstStyle/>
          <a:p>
            <a:r>
              <a:rPr lang="en-US" sz="4800">
                <a:solidFill>
                  <a:schemeClr val="tx1"/>
                </a:solidFill>
              </a:rPr>
              <a:t>Other Resources 	</a:t>
            </a:r>
          </a:p>
        </p:txBody>
      </p:sp>
      <p:graphicFrame>
        <p:nvGraphicFramePr>
          <p:cNvPr id="5" name="Content Placeholder 2">
            <a:extLst>
              <a:ext uri="{FF2B5EF4-FFF2-40B4-BE49-F238E27FC236}">
                <a16:creationId xmlns:a16="http://schemas.microsoft.com/office/drawing/2014/main" id="{67D4EEF4-67EF-B395-A009-75F8805B7AF8}"/>
              </a:ext>
            </a:extLst>
          </p:cNvPr>
          <p:cNvGraphicFramePr>
            <a:graphicFrameLocks noGrp="1"/>
          </p:cNvGraphicFramePr>
          <p:nvPr>
            <p:ph idx="1"/>
            <p:extLst>
              <p:ext uri="{D42A27DB-BD31-4B8C-83A1-F6EECF244321}">
                <p14:modId xmlns:p14="http://schemas.microsoft.com/office/powerpoint/2010/main" val="1172091338"/>
              </p:ext>
            </p:extLst>
          </p:nvPr>
        </p:nvGraphicFramePr>
        <p:xfrm>
          <a:off x="4424525" y="660557"/>
          <a:ext cx="7427506" cy="5536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2457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4E11C7-7BD5-4045-AC27-3F529BEC73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014576EB-85FE-6415-B9A1-1E5AE27BE1BC}"/>
              </a:ext>
            </a:extLst>
          </p:cNvPr>
          <p:cNvSpPr>
            <a:spLocks noGrp="1"/>
          </p:cNvSpPr>
          <p:nvPr>
            <p:ph type="title"/>
          </p:nvPr>
        </p:nvSpPr>
        <p:spPr>
          <a:xfrm>
            <a:off x="838200" y="1115786"/>
            <a:ext cx="3473851" cy="4626428"/>
          </a:xfrm>
          <a:effectLst/>
        </p:spPr>
        <p:txBody>
          <a:bodyPr anchor="ctr">
            <a:normAutofit/>
          </a:bodyPr>
          <a:lstStyle/>
          <a:p>
            <a:pPr algn="r"/>
            <a:r>
              <a:rPr lang="en-US" sz="4000">
                <a:solidFill>
                  <a:schemeClr val="tx1">
                    <a:lumMod val="95000"/>
                  </a:schemeClr>
                </a:solidFill>
              </a:rPr>
              <a:t>Other Resources</a:t>
            </a:r>
            <a:endParaRPr lang="en-US" sz="4000" dirty="0">
              <a:solidFill>
                <a:schemeClr val="tx1">
                  <a:lumMod val="95000"/>
                </a:schemeClr>
              </a:solidFill>
            </a:endParaRPr>
          </a:p>
        </p:txBody>
      </p:sp>
      <p:cxnSp>
        <p:nvCxnSpPr>
          <p:cNvPr id="10" name="Straight Connector 9">
            <a:extLst>
              <a:ext uri="{FF2B5EF4-FFF2-40B4-BE49-F238E27FC236}">
                <a16:creationId xmlns:a16="http://schemas.microsoft.com/office/drawing/2014/main" id="{21FCCE20-1E4F-44FF-87B4-379D391A2D1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32907"/>
            <a:ext cx="0" cy="2792186"/>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D256F75-78A4-594F-9E8C-FFD6ED62C5D3}"/>
              </a:ext>
            </a:extLst>
          </p:cNvPr>
          <p:cNvSpPr>
            <a:spLocks noGrp="1"/>
          </p:cNvSpPr>
          <p:nvPr>
            <p:ph idx="1"/>
          </p:nvPr>
        </p:nvSpPr>
        <p:spPr>
          <a:xfrm>
            <a:off x="4996543" y="1115786"/>
            <a:ext cx="5713790" cy="4626428"/>
          </a:xfrm>
        </p:spPr>
        <p:txBody>
          <a:bodyPr anchor="ctr">
            <a:noAutofit/>
          </a:bodyPr>
          <a:lstStyle/>
          <a:p>
            <a:r>
              <a:rPr lang="en-US" sz="3200" dirty="0">
                <a:solidFill>
                  <a:schemeClr val="tx1">
                    <a:lumMod val="95000"/>
                  </a:schemeClr>
                </a:solidFill>
              </a:rPr>
              <a:t>Bar associations and other opportunities for connection</a:t>
            </a:r>
          </a:p>
          <a:p>
            <a:r>
              <a:rPr lang="en-US" sz="3200" dirty="0">
                <a:solidFill>
                  <a:schemeClr val="tx1">
                    <a:lumMod val="95000"/>
                  </a:schemeClr>
                </a:solidFill>
              </a:rPr>
              <a:t>Books</a:t>
            </a:r>
          </a:p>
          <a:p>
            <a:r>
              <a:rPr lang="en-US" sz="3200" dirty="0">
                <a:solidFill>
                  <a:schemeClr val="tx1">
                    <a:lumMod val="95000"/>
                  </a:schemeClr>
                </a:solidFill>
              </a:rPr>
              <a:t>Podcasts </a:t>
            </a:r>
          </a:p>
          <a:p>
            <a:endParaRPr lang="en-US" sz="3200" dirty="0">
              <a:solidFill>
                <a:schemeClr val="tx1">
                  <a:lumMod val="95000"/>
                </a:schemeClr>
              </a:solidFill>
            </a:endParaRPr>
          </a:p>
          <a:p>
            <a:pPr marL="0" indent="0">
              <a:buNone/>
            </a:pPr>
            <a:r>
              <a:rPr lang="en-US" sz="3200" dirty="0">
                <a:solidFill>
                  <a:schemeClr val="tx1">
                    <a:lumMod val="95000"/>
                  </a:schemeClr>
                </a:solidFill>
              </a:rPr>
              <a:t>Note- when we want to be physically healthy, we eat right, work out, hire a trainer, etc. But what do we do for mental and emotional health?</a:t>
            </a:r>
          </a:p>
        </p:txBody>
      </p:sp>
    </p:spTree>
    <p:extLst>
      <p:ext uri="{BB962C8B-B14F-4D97-AF65-F5344CB8AC3E}">
        <p14:creationId xmlns:p14="http://schemas.microsoft.com/office/powerpoint/2010/main" val="10772001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descr="A person wearing sunglasses&#10;&#10;Description automatically generated">
            <a:extLst>
              <a:ext uri="{FF2B5EF4-FFF2-40B4-BE49-F238E27FC236}">
                <a16:creationId xmlns:a16="http://schemas.microsoft.com/office/drawing/2014/main" id="{990536C0-57E8-248E-30DC-82430166EF0D}"/>
              </a:ext>
            </a:extLst>
          </p:cNvPr>
          <p:cNvPicPr>
            <a:picLocks noChangeAspect="1"/>
          </p:cNvPicPr>
          <p:nvPr/>
        </p:nvPicPr>
        <p:blipFill>
          <a:blip r:embed="rId4">
            <a:alphaModFix amt="12000"/>
            <a:grayscl/>
          </a:blip>
          <a:srcRect t="2480" b="10925"/>
          <a:stretch>
            <a:fillRect/>
          </a:stretch>
        </p:blipFill>
        <p:spPr>
          <a:xfrm>
            <a:off x="20" y="1"/>
            <a:ext cx="12191980" cy="5938683"/>
          </a:xfrm>
          <a:prstGeom prst="rect">
            <a:avLst/>
          </a:prstGeom>
          <a:effectLst>
            <a:reflection blurRad="38100" stA="55000" endPos="15000" dir="5400000" sy="-100000" algn="bl" rotWithShape="0"/>
          </a:effectLst>
        </p:spPr>
      </p:pic>
      <p:sp>
        <p:nvSpPr>
          <p:cNvPr id="2" name="Title 1">
            <a:extLst>
              <a:ext uri="{FF2B5EF4-FFF2-40B4-BE49-F238E27FC236}">
                <a16:creationId xmlns:a16="http://schemas.microsoft.com/office/drawing/2014/main" id="{96B86A7A-4084-9E51-2999-BDA90E228D98}"/>
              </a:ext>
            </a:extLst>
          </p:cNvPr>
          <p:cNvSpPr>
            <a:spLocks noGrp="1"/>
          </p:cNvSpPr>
          <p:nvPr>
            <p:ph type="title"/>
          </p:nvPr>
        </p:nvSpPr>
        <p:spPr>
          <a:xfrm>
            <a:off x="2209800" y="4464028"/>
            <a:ext cx="9144000" cy="1641490"/>
          </a:xfrm>
        </p:spPr>
        <p:txBody>
          <a:bodyPr vert="horz" wrap="none" lIns="91440" tIns="45720" rIns="91440" bIns="45720" rtlCol="0" anchor="t">
            <a:normAutofit/>
          </a:bodyPr>
          <a:lstStyle/>
          <a:p>
            <a:pPr algn="r"/>
            <a:r>
              <a:rPr lang="en-US" sz="9600" spc="-300" dirty="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rPr>
              <a:t>Warning About AI</a:t>
            </a:r>
          </a:p>
        </p:txBody>
      </p:sp>
      <p:sp>
        <p:nvSpPr>
          <p:cNvPr id="3" name="Content Placeholder 2">
            <a:extLst>
              <a:ext uri="{FF2B5EF4-FFF2-40B4-BE49-F238E27FC236}">
                <a16:creationId xmlns:a16="http://schemas.microsoft.com/office/drawing/2014/main" id="{7BE35596-FF3A-EFE5-6A76-3263DF778C25}"/>
              </a:ext>
            </a:extLst>
          </p:cNvPr>
          <p:cNvSpPr>
            <a:spLocks noGrp="1"/>
          </p:cNvSpPr>
          <p:nvPr>
            <p:ph idx="1"/>
          </p:nvPr>
        </p:nvSpPr>
        <p:spPr>
          <a:xfrm>
            <a:off x="2209800" y="5728505"/>
            <a:ext cx="9144000" cy="754025"/>
          </a:xfrm>
        </p:spPr>
        <p:txBody>
          <a:bodyPr vert="horz" lIns="91440" tIns="45720" rIns="91440" bIns="45720" rtlCol="0" anchor="b">
            <a:normAutofit/>
          </a:bodyPr>
          <a:lstStyle/>
          <a:p>
            <a:pPr marL="0" indent="0" algn="r">
              <a:buNone/>
            </a:pPr>
            <a:r>
              <a:rPr lang="en-US" sz="2400" dirty="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rPr>
              <a:t>Artificial Intelligence (AI) may not be the help you need, especially if you do not use it appropriately in your practice .  </a:t>
            </a:r>
          </a:p>
        </p:txBody>
      </p:sp>
    </p:spTree>
    <p:extLst>
      <p:ext uri="{BB962C8B-B14F-4D97-AF65-F5344CB8AC3E}">
        <p14:creationId xmlns:p14="http://schemas.microsoft.com/office/powerpoint/2010/main" val="1121724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6950BFC3-D8DA-4A85-94F7-54DA5524770B}">
      <p188:commentRel xmlns:p188="http://schemas.microsoft.com/office/powerpoint/2018/8/main" r:id="rId2"/>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D6111-C743-E718-36C4-E2977A9045FB}"/>
              </a:ext>
            </a:extLst>
          </p:cNvPr>
          <p:cNvSpPr>
            <a:spLocks noGrp="1"/>
          </p:cNvSpPr>
          <p:nvPr>
            <p:ph type="title"/>
          </p:nvPr>
        </p:nvSpPr>
        <p:spPr/>
        <p:txBody>
          <a:bodyPr>
            <a:normAutofit fontScale="90000"/>
          </a:bodyPr>
          <a:lstStyle/>
          <a:p>
            <a:r>
              <a:rPr lang="en-US" dirty="0"/>
              <a:t>For Questions and Confidential Assistance </a:t>
            </a:r>
          </a:p>
        </p:txBody>
      </p:sp>
      <p:sp>
        <p:nvSpPr>
          <p:cNvPr id="3" name="Content Placeholder 2">
            <a:extLst>
              <a:ext uri="{FF2B5EF4-FFF2-40B4-BE49-F238E27FC236}">
                <a16:creationId xmlns:a16="http://schemas.microsoft.com/office/drawing/2014/main" id="{2F208C70-62A4-B54E-D60C-95423A259232}"/>
              </a:ext>
            </a:extLst>
          </p:cNvPr>
          <p:cNvSpPr>
            <a:spLocks noGrp="1"/>
          </p:cNvSpPr>
          <p:nvPr>
            <p:ph idx="1"/>
          </p:nvPr>
        </p:nvSpPr>
        <p:spPr/>
        <p:txBody>
          <a:bodyPr/>
          <a:lstStyle/>
          <a:p>
            <a:endParaRPr lang="en-US" dirty="0"/>
          </a:p>
          <a:p>
            <a:r>
              <a:rPr lang="en-US" dirty="0">
                <a:solidFill>
                  <a:schemeClr val="tx1"/>
                </a:solidFill>
              </a:rPr>
              <a:t>Alabama Lawyer Assistance Program</a:t>
            </a:r>
          </a:p>
          <a:p>
            <a:pPr marL="0" indent="0">
              <a:buNone/>
            </a:pPr>
            <a:r>
              <a:rPr lang="en-US" i="0" u="none" strike="noStrike" dirty="0">
                <a:solidFill>
                  <a:schemeClr val="tx1"/>
                </a:solidFill>
                <a:effectLst/>
              </a:rPr>
              <a:t>	Phone number: </a:t>
            </a:r>
            <a:r>
              <a:rPr lang="en-US" u="none" strike="noStrike" dirty="0">
                <a:solidFill>
                  <a:schemeClr val="bg2">
                    <a:lumMod val="40000"/>
                    <a:lumOff val="60000"/>
                  </a:schemeClr>
                </a:solidFill>
                <a:effectLst/>
              </a:rPr>
              <a:t>(334) 224-6920 </a:t>
            </a:r>
            <a:r>
              <a:rPr lang="en-US" i="0" u="none" strike="noStrike" dirty="0">
                <a:solidFill>
                  <a:schemeClr val="tx1"/>
                </a:solidFill>
                <a:effectLst/>
              </a:rPr>
              <a:t>or </a:t>
            </a:r>
            <a:r>
              <a:rPr lang="en-US" i="0" u="none" strike="noStrike" dirty="0">
                <a:solidFill>
                  <a:schemeClr val="bg2">
                    <a:lumMod val="40000"/>
                    <a:lumOff val="60000"/>
                  </a:schemeClr>
                </a:solidFill>
                <a:effectLst/>
              </a:rPr>
              <a:t>(334) 517-2216</a:t>
            </a:r>
          </a:p>
          <a:p>
            <a:pPr marL="0" indent="0">
              <a:buNone/>
            </a:pPr>
            <a:endParaRPr lang="en-US" dirty="0">
              <a:solidFill>
                <a:schemeClr val="tx1"/>
              </a:solidFill>
            </a:endParaRPr>
          </a:p>
          <a:p>
            <a:r>
              <a:rPr lang="en-US" dirty="0">
                <a:solidFill>
                  <a:schemeClr val="tx1"/>
                </a:solidFill>
              </a:rPr>
              <a:t>Jack Carney</a:t>
            </a:r>
          </a:p>
          <a:p>
            <a:pPr lvl="1"/>
            <a:r>
              <a:rPr lang="en-US" sz="2800" dirty="0">
                <a:solidFill>
                  <a:schemeClr val="tx1"/>
                </a:solidFill>
              </a:rPr>
              <a:t>Personal e-mail: </a:t>
            </a:r>
            <a:r>
              <a:rPr lang="en-US" sz="2800" dirty="0">
                <a:solidFill>
                  <a:schemeClr val="bg2">
                    <a:lumMod val="40000"/>
                    <a:lumOff val="60000"/>
                  </a:schemeClr>
                </a:solidFill>
              </a:rPr>
              <a:t>jackcarneyesq@gmail.com</a:t>
            </a:r>
          </a:p>
          <a:p>
            <a:pPr lvl="1"/>
            <a:r>
              <a:rPr lang="en-US" sz="2800" dirty="0">
                <a:solidFill>
                  <a:schemeClr val="tx1"/>
                </a:solidFill>
              </a:rPr>
              <a:t>Cell phone: </a:t>
            </a:r>
            <a:r>
              <a:rPr lang="en-US" sz="2800" dirty="0">
                <a:solidFill>
                  <a:schemeClr val="bg2">
                    <a:lumMod val="40000"/>
                    <a:lumOff val="60000"/>
                  </a:schemeClr>
                </a:solidFill>
              </a:rPr>
              <a:t>(205) 276-6250 </a:t>
            </a:r>
          </a:p>
        </p:txBody>
      </p:sp>
    </p:spTree>
    <p:extLst>
      <p:ext uri="{BB962C8B-B14F-4D97-AF65-F5344CB8AC3E}">
        <p14:creationId xmlns:p14="http://schemas.microsoft.com/office/powerpoint/2010/main" val="1144753278"/>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TM04033923[[fn=Depth]]</Template>
  <TotalTime>10594</TotalTime>
  <Words>2762</Words>
  <Application>Microsoft Macintosh PowerPoint</Application>
  <PresentationFormat>Widescreen</PresentationFormat>
  <Paragraphs>342</Paragraphs>
  <Slides>48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Aptos</vt:lpstr>
      <vt:lpstr>Arial</vt:lpstr>
      <vt:lpstr>Corbel</vt:lpstr>
      <vt:lpstr>Open Sans</vt:lpstr>
      <vt:lpstr>Depth</vt:lpstr>
      <vt:lpstr>Pressure, Priorities, and Peace: Managing Stress in the Practice of Law</vt:lpstr>
      <vt:lpstr>Your Speaker </vt:lpstr>
      <vt:lpstr>The Law is Stressful </vt:lpstr>
      <vt:lpstr>The Law is Stressful </vt:lpstr>
      <vt:lpstr>The Law is Stressful </vt:lpstr>
      <vt:lpstr>The Law is Deadly  </vt:lpstr>
      <vt:lpstr>The Practice of Law Takes Commitment</vt:lpstr>
      <vt:lpstr>Breaking News! </vt:lpstr>
      <vt:lpstr>Breaking News!</vt:lpstr>
      <vt:lpstr>Chronic Stress Leads to Burnout </vt:lpstr>
      <vt:lpstr>Signs of Stress and Burnout </vt:lpstr>
      <vt:lpstr>Causes of Burnout</vt:lpstr>
      <vt:lpstr>Under Pressure</vt:lpstr>
      <vt:lpstr>Getting the Work – The 3 Step Screening</vt:lpstr>
      <vt:lpstr>Getting the Work</vt:lpstr>
      <vt:lpstr>Getting the Work- Practice Tip Stress Reducer</vt:lpstr>
      <vt:lpstr>Doing the Work </vt:lpstr>
      <vt:lpstr>Doing the Work - Operations</vt:lpstr>
      <vt:lpstr>Doing the Work -Overwhelmed </vt:lpstr>
      <vt:lpstr>Doing the Work – Energy Management</vt:lpstr>
      <vt:lpstr>Doing the Work – Energy Management</vt:lpstr>
      <vt:lpstr>Be Mindful of The Dump and Compassion Fatigue</vt:lpstr>
      <vt:lpstr>Doing the Work – Practice Tip </vt:lpstr>
      <vt:lpstr>Billing the Work</vt:lpstr>
      <vt:lpstr>Billing Practice Tips</vt:lpstr>
      <vt:lpstr>You Can’t Help Everyone…..</vt:lpstr>
      <vt:lpstr>Priorities </vt:lpstr>
      <vt:lpstr>Priorities</vt:lpstr>
      <vt:lpstr>Self-Care  </vt:lpstr>
      <vt:lpstr>Self-Care </vt:lpstr>
      <vt:lpstr>Self-Care Myths </vt:lpstr>
      <vt:lpstr>Self-Care Examples </vt:lpstr>
      <vt:lpstr>Self-Care Examples </vt:lpstr>
      <vt:lpstr>Self-Care versus Self-Indulgence </vt:lpstr>
      <vt:lpstr>Self-Care</vt:lpstr>
      <vt:lpstr>Boundaries </vt:lpstr>
      <vt:lpstr>Boundaries </vt:lpstr>
      <vt:lpstr>Boundaries </vt:lpstr>
      <vt:lpstr>Boundaries </vt:lpstr>
      <vt:lpstr>Seeking  Peace </vt:lpstr>
      <vt:lpstr>Seeking  Peace </vt:lpstr>
      <vt:lpstr>Obstacles to Help</vt:lpstr>
      <vt:lpstr>Obstacles to Help</vt:lpstr>
      <vt:lpstr>Resources </vt:lpstr>
      <vt:lpstr>Other Resources  </vt:lpstr>
      <vt:lpstr>Other Resources</vt:lpstr>
      <vt:lpstr>Warning About AI</vt:lpstr>
      <vt:lpstr>For Questions and Confidential Assistance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Jack Carney</dc:creator>
  <cp:lastModifiedBy>Jack Carney</cp:lastModifiedBy>
  <cp:revision>66</cp:revision>
  <cp:lastPrinted>2026-09-28T22:34:33Z</cp:lastPrinted>
  <dcterms:created xsi:type="dcterms:W3CDTF">2025-12-02T03:46:36Z</dcterms:created>
  <dcterms:modified xsi:type="dcterms:W3CDTF">2026-10-02T22:35:34Z</dcterms:modified>
</cp:coreProperties>
</file>