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651" r:id="rId2"/>
    <p:sldId id="751" r:id="rId3"/>
    <p:sldId id="788" r:id="rId4"/>
    <p:sldId id="661" r:id="rId5"/>
    <p:sldId id="594" r:id="rId6"/>
    <p:sldId id="789" r:id="rId7"/>
    <p:sldId id="592" r:id="rId8"/>
    <p:sldId id="597" r:id="rId9"/>
    <p:sldId id="595" r:id="rId10"/>
    <p:sldId id="596" r:id="rId11"/>
    <p:sldId id="598" r:id="rId12"/>
    <p:sldId id="600" r:id="rId13"/>
    <p:sldId id="601" r:id="rId14"/>
    <p:sldId id="602" r:id="rId15"/>
    <p:sldId id="603" r:id="rId16"/>
    <p:sldId id="599" r:id="rId17"/>
    <p:sldId id="546" r:id="rId18"/>
    <p:sldId id="547" r:id="rId19"/>
    <p:sldId id="548" r:id="rId20"/>
    <p:sldId id="549" r:id="rId21"/>
    <p:sldId id="775" r:id="rId22"/>
    <p:sldId id="787" r:id="rId23"/>
    <p:sldId id="776" r:id="rId24"/>
    <p:sldId id="777" r:id="rId25"/>
    <p:sldId id="778" r:id="rId26"/>
    <p:sldId id="779" r:id="rId27"/>
    <p:sldId id="780" r:id="rId28"/>
    <p:sldId id="782" r:id="rId29"/>
    <p:sldId id="781" r:id="rId30"/>
    <p:sldId id="783" r:id="rId31"/>
    <p:sldId id="784" r:id="rId32"/>
    <p:sldId id="588" r:id="rId33"/>
    <p:sldId id="785" r:id="rId34"/>
    <p:sldId id="673" r:id="rId35"/>
    <p:sldId id="786"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0050" autoAdjust="0"/>
  </p:normalViewPr>
  <p:slideViewPr>
    <p:cSldViewPr>
      <p:cViewPr varScale="1">
        <p:scale>
          <a:sx n="97" d="100"/>
          <a:sy n="97" d="100"/>
        </p:scale>
        <p:origin x="1278" y="78"/>
      </p:cViewPr>
      <p:guideLst>
        <p:guide orient="horz" pos="2160"/>
        <p:guide pos="2880"/>
      </p:guideLst>
    </p:cSldViewPr>
  </p:slideViewPr>
  <p:outlineViewPr>
    <p:cViewPr>
      <p:scale>
        <a:sx n="33" d="100"/>
        <a:sy n="33" d="100"/>
      </p:scale>
      <p:origin x="48" y="18372"/>
    </p:cViewPr>
  </p:outlineViewPr>
  <p:notesTextViewPr>
    <p:cViewPr>
      <p:scale>
        <a:sx n="1" d="1"/>
        <a:sy n="1" d="1"/>
      </p:scale>
      <p:origin x="0" y="0"/>
    </p:cViewPr>
  </p:notesTextViewPr>
  <p:sorterViewPr>
    <p:cViewPr>
      <p:scale>
        <a:sx n="100" d="100"/>
        <a:sy n="100" d="100"/>
      </p:scale>
      <p:origin x="0" y="1071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6296FDE9-2AC3-4B2A-8B9A-C7535985C0D1}" type="datetimeFigureOut">
              <a:rPr lang="en-US" smtClean="0"/>
              <a:t>9/24/2026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66AF507-A95C-42DD-B5F7-8F7F19A1E724}" type="slidenum">
              <a:rPr lang="en-US" smtClean="0"/>
              <a:t>‹#›</a:t>
            </a:fld>
            <a:endParaRPr lang="en-US"/>
          </a:p>
        </p:txBody>
      </p:sp>
    </p:spTree>
    <p:extLst>
      <p:ext uri="{BB962C8B-B14F-4D97-AF65-F5344CB8AC3E}">
        <p14:creationId xmlns:p14="http://schemas.microsoft.com/office/powerpoint/2010/main" val="3136613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8CFA747-6A02-4266-B5ED-00E26DFE8845}" type="datetimeFigureOut">
              <a:rPr lang="en-US" smtClean="0"/>
              <a:t>9/24/2026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FA9E07E-8A4A-4EB9-83CB-90CF90B35159}" type="slidenum">
              <a:rPr lang="en-US" smtClean="0"/>
              <a:t>‹#›</a:t>
            </a:fld>
            <a:endParaRPr lang="en-US"/>
          </a:p>
        </p:txBody>
      </p:sp>
    </p:spTree>
    <p:extLst>
      <p:ext uri="{BB962C8B-B14F-4D97-AF65-F5344CB8AC3E}">
        <p14:creationId xmlns:p14="http://schemas.microsoft.com/office/powerpoint/2010/main" val="73292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73232E-9D70-4864-A199-6FD94986A351}"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3671652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73232E-9D70-4864-A199-6FD94986A351}"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105104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73232E-9D70-4864-A199-6FD94986A351}"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631261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73232E-9D70-4864-A199-6FD94986A351}"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3643119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73232E-9D70-4864-A199-6FD94986A351}"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56240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73232E-9D70-4864-A199-6FD94986A351}"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308334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73232E-9D70-4864-A199-6FD94986A351}"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244603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73232E-9D70-4864-A199-6FD94986A351}"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4000275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73232E-9D70-4864-A199-6FD94986A351}"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3743979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73232E-9D70-4864-A199-6FD94986A351}"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3079995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73232E-9D70-4864-A199-6FD94986A351}"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5C0EE5-7CC9-4E0E-A916-ADFA62E0D155}" type="slidenum">
              <a:rPr lang="en-US" smtClean="0"/>
              <a:t>‹#›</a:t>
            </a:fld>
            <a:endParaRPr lang="en-US"/>
          </a:p>
        </p:txBody>
      </p:sp>
    </p:spTree>
    <p:extLst>
      <p:ext uri="{BB962C8B-B14F-4D97-AF65-F5344CB8AC3E}">
        <p14:creationId xmlns:p14="http://schemas.microsoft.com/office/powerpoint/2010/main" val="3547476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0000"/>
            <a:lum/>
            <a:extLst>
              <a:ext uri="{BEBA8EAE-BF5A-486C-A8C5-ECC9F3942E4B}">
                <a14:imgProps xmlns:a14="http://schemas.microsoft.com/office/drawing/2010/main">
                  <a14:imgLayer r:embed="rId14">
                    <a14:imgEffect>
                      <a14:colorTemperature colorTemp="4700"/>
                    </a14:imgEffect>
                    <a14:imgEffect>
                      <a14:saturation sat="0"/>
                    </a14:imgEffect>
                  </a14:imgLayer>
                </a14:imgProps>
              </a:ext>
            </a:extLst>
          </a:blip>
          <a:srcRect/>
          <a:stretch>
            <a:fillRect l="-16000" r="-1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73232E-9D70-4864-A199-6FD94986A351}"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C0EE5-7CC9-4E0E-A916-ADFA62E0D155}" type="slidenum">
              <a:rPr lang="en-US" smtClean="0"/>
              <a:t>‹#›</a:t>
            </a:fld>
            <a:endParaRPr lang="en-US"/>
          </a:p>
        </p:txBody>
      </p:sp>
    </p:spTree>
    <p:extLst>
      <p:ext uri="{BB962C8B-B14F-4D97-AF65-F5344CB8AC3E}">
        <p14:creationId xmlns:p14="http://schemas.microsoft.com/office/powerpoint/2010/main" val="2138365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Trust Yourself with Trust Accounts</a:t>
            </a:r>
          </a:p>
        </p:txBody>
      </p:sp>
      <p:pic>
        <p:nvPicPr>
          <p:cNvPr id="2054" name="Picture 6" descr="Trust Yourself GIFs | Tenor">
            <a:extLst>
              <a:ext uri="{FF2B5EF4-FFF2-40B4-BE49-F238E27FC236}">
                <a16:creationId xmlns:a16="http://schemas.microsoft.com/office/drawing/2014/main" id="{459F2873-067E-CB9B-7A23-6D05524D76E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1524000"/>
            <a:ext cx="54864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700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825CE-D545-6557-56ED-E623629599DB}"/>
              </a:ext>
            </a:extLst>
          </p:cNvPr>
          <p:cNvSpPr>
            <a:spLocks noGrp="1"/>
          </p:cNvSpPr>
          <p:nvPr>
            <p:ph type="title"/>
          </p:nvPr>
        </p:nvSpPr>
        <p:spPr/>
        <p:txBody>
          <a:bodyPr/>
          <a:lstStyle/>
          <a:p>
            <a:r>
              <a:rPr lang="en-US" dirty="0"/>
              <a:t>Our Office Has Gone Online</a:t>
            </a:r>
          </a:p>
        </p:txBody>
      </p:sp>
      <p:pic>
        <p:nvPicPr>
          <p:cNvPr id="1026" name="Picture 2" descr="Going Paperless: 5 Steps To Success ...">
            <a:extLst>
              <a:ext uri="{FF2B5EF4-FFF2-40B4-BE49-F238E27FC236}">
                <a16:creationId xmlns:a16="http://schemas.microsoft.com/office/drawing/2014/main" id="{C6F3D3C8-BB5C-65E5-5036-7FB71AB21E3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0" y="1981200"/>
            <a:ext cx="67056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242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EDF5C-BE7B-1572-8AC4-B18B8DBD2DB7}"/>
              </a:ext>
            </a:extLst>
          </p:cNvPr>
          <p:cNvSpPr>
            <a:spLocks noGrp="1"/>
          </p:cNvSpPr>
          <p:nvPr>
            <p:ph type="title"/>
          </p:nvPr>
        </p:nvSpPr>
        <p:spPr/>
        <p:txBody>
          <a:bodyPr/>
          <a:lstStyle/>
          <a:p>
            <a:r>
              <a:rPr lang="en-US" dirty="0"/>
              <a:t>Rule 1.15(n)</a:t>
            </a:r>
          </a:p>
        </p:txBody>
      </p:sp>
      <p:sp>
        <p:nvSpPr>
          <p:cNvPr id="3" name="Content Placeholder 2">
            <a:extLst>
              <a:ext uri="{FF2B5EF4-FFF2-40B4-BE49-F238E27FC236}">
                <a16:creationId xmlns:a16="http://schemas.microsoft.com/office/drawing/2014/main" id="{722D5392-21B8-2846-A0F7-6DC7ABEFCC48}"/>
              </a:ext>
            </a:extLst>
          </p:cNvPr>
          <p:cNvSpPr>
            <a:spLocks noGrp="1"/>
          </p:cNvSpPr>
          <p:nvPr>
            <p:ph idx="1"/>
          </p:nvPr>
        </p:nvSpPr>
        <p:spPr/>
        <p:txBody>
          <a:bodyPr/>
          <a:lstStyle/>
          <a:p>
            <a:pPr marL="0" indent="0">
              <a:buNone/>
            </a:pPr>
            <a:r>
              <a:rPr lang="en-US" dirty="0"/>
              <a:t>A lawyer shall not fail to produce any of the records required to be maintained by these Rules at the request of the Office of General Counsel, the Disciplinary Commission, or the Disciplinary Board.</a:t>
            </a:r>
          </a:p>
        </p:txBody>
      </p:sp>
    </p:spTree>
    <p:extLst>
      <p:ext uri="{BB962C8B-B14F-4D97-AF65-F5344CB8AC3E}">
        <p14:creationId xmlns:p14="http://schemas.microsoft.com/office/powerpoint/2010/main" val="2878882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Trust Account Management</a:t>
            </a:r>
          </a:p>
        </p:txBody>
      </p:sp>
      <p:sp>
        <p:nvSpPr>
          <p:cNvPr id="3" name="Content Placeholder 2"/>
          <p:cNvSpPr>
            <a:spLocks noGrp="1"/>
          </p:cNvSpPr>
          <p:nvPr>
            <p:ph idx="1"/>
          </p:nvPr>
        </p:nvSpPr>
        <p:spPr/>
        <p:txBody>
          <a:bodyPr/>
          <a:lstStyle/>
          <a:p>
            <a:pPr marL="0" lvl="0" indent="0" algn="ctr">
              <a:buNone/>
            </a:pPr>
            <a:r>
              <a:rPr lang="en-US" b="1" dirty="0"/>
              <a:t>Rule 1.15</a:t>
            </a:r>
          </a:p>
          <a:p>
            <a:pPr marL="0" lvl="0" indent="0">
              <a:buNone/>
            </a:pPr>
            <a:endParaRPr lang="en-US" b="1" dirty="0"/>
          </a:p>
          <a:p>
            <a:pPr marL="0" lvl="0" indent="0">
              <a:buNone/>
            </a:pPr>
            <a:r>
              <a:rPr lang="en-US" b="1" dirty="0"/>
              <a:t>Money and Property</a:t>
            </a:r>
            <a:r>
              <a:rPr lang="en-US" dirty="0"/>
              <a:t> - Rule 1.15 covers any property belonging to a client or third party that is delivered to the lawyer. (Client files, documents, photos, physical evidence, videotapes and audiotapes, etc.) </a:t>
            </a:r>
            <a:endParaRPr lang="en-US" b="1" dirty="0"/>
          </a:p>
          <a:p>
            <a:pPr marL="0" indent="0">
              <a:buNone/>
            </a:pPr>
            <a:endParaRPr lang="en-US" dirty="0"/>
          </a:p>
        </p:txBody>
      </p:sp>
    </p:spTree>
    <p:extLst>
      <p:ext uri="{BB962C8B-B14F-4D97-AF65-F5344CB8AC3E}">
        <p14:creationId xmlns:p14="http://schemas.microsoft.com/office/powerpoint/2010/main" val="2298784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goes in my trust account?</a:t>
            </a:r>
          </a:p>
        </p:txBody>
      </p:sp>
      <p:sp>
        <p:nvSpPr>
          <p:cNvPr id="3" name="Content Placeholder 2"/>
          <p:cNvSpPr>
            <a:spLocks noGrp="1"/>
          </p:cNvSpPr>
          <p:nvPr>
            <p:ph idx="1"/>
          </p:nvPr>
        </p:nvSpPr>
        <p:spPr/>
        <p:txBody>
          <a:bodyPr>
            <a:normAutofit/>
          </a:bodyPr>
          <a:lstStyle/>
          <a:p>
            <a:pPr marL="0" indent="0">
              <a:buNone/>
            </a:pPr>
            <a:r>
              <a:rPr lang="en-US" b="1" dirty="0"/>
              <a:t>Ownership at Receipt</a:t>
            </a:r>
            <a:r>
              <a:rPr lang="en-US" dirty="0"/>
              <a:t> - Whether funds are deposited into a trust account or regular account depends on who owns the funds at the time they are received by the lawyer. Formal Opinion 2008-03.   Receipts shall be deposited intact and records of deposit should be sufficiently detailed to identify each item. Rule 1.15(f)(2)</a:t>
            </a:r>
            <a:endParaRPr lang="en-US" b="1" dirty="0"/>
          </a:p>
          <a:p>
            <a:pPr marL="0" indent="0">
              <a:buNone/>
            </a:pPr>
            <a:endParaRPr lang="en-US" dirty="0"/>
          </a:p>
        </p:txBody>
      </p:sp>
    </p:spTree>
    <p:extLst>
      <p:ext uri="{BB962C8B-B14F-4D97-AF65-F5344CB8AC3E}">
        <p14:creationId xmlns:p14="http://schemas.microsoft.com/office/powerpoint/2010/main" val="2520049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1AE56-745C-37DE-8149-FD518C8147B3}"/>
              </a:ext>
            </a:extLst>
          </p:cNvPr>
          <p:cNvSpPr>
            <a:spLocks noGrp="1"/>
          </p:cNvSpPr>
          <p:nvPr>
            <p:ph type="title"/>
          </p:nvPr>
        </p:nvSpPr>
        <p:spPr/>
        <p:txBody>
          <a:bodyPr/>
          <a:lstStyle/>
          <a:p>
            <a:r>
              <a:rPr lang="en-US" dirty="0"/>
              <a:t>What goes in my trust account?</a:t>
            </a:r>
          </a:p>
        </p:txBody>
      </p:sp>
      <p:sp>
        <p:nvSpPr>
          <p:cNvPr id="3" name="Content Placeholder 2">
            <a:extLst>
              <a:ext uri="{FF2B5EF4-FFF2-40B4-BE49-F238E27FC236}">
                <a16:creationId xmlns:a16="http://schemas.microsoft.com/office/drawing/2014/main" id="{D306779B-BD73-5A0E-CD6A-E960B1136B0F}"/>
              </a:ext>
            </a:extLst>
          </p:cNvPr>
          <p:cNvSpPr>
            <a:spLocks noGrp="1"/>
          </p:cNvSpPr>
          <p:nvPr>
            <p:ph idx="1"/>
          </p:nvPr>
        </p:nvSpPr>
        <p:spPr/>
        <p:txBody>
          <a:bodyPr/>
          <a:lstStyle/>
          <a:p>
            <a:r>
              <a:rPr lang="en-US" dirty="0"/>
              <a:t>1.15(k) Lawyers shall hold in IOLTA accounts all funds of clients or third persons that are nominal in amount or that the lawyer expects to be held for a short period and from which no income could be earned for the client or third person in excess of the costs incurred to secure such income. In no event shall a lawyer receive the interest on an IOLTA account. </a:t>
            </a:r>
          </a:p>
        </p:txBody>
      </p:sp>
    </p:spTree>
    <p:extLst>
      <p:ext uri="{BB962C8B-B14F-4D97-AF65-F5344CB8AC3E}">
        <p14:creationId xmlns:p14="http://schemas.microsoft.com/office/powerpoint/2010/main" val="765783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Commingling</a:t>
            </a:r>
          </a:p>
        </p:txBody>
      </p:sp>
      <p:sp>
        <p:nvSpPr>
          <p:cNvPr id="3" name="Content Placeholder 2"/>
          <p:cNvSpPr>
            <a:spLocks noGrp="1"/>
          </p:cNvSpPr>
          <p:nvPr>
            <p:ph idx="1"/>
          </p:nvPr>
        </p:nvSpPr>
        <p:spPr/>
        <p:txBody>
          <a:bodyPr/>
          <a:lstStyle/>
          <a:p>
            <a:pPr marL="0" lvl="0" indent="0">
              <a:buNone/>
            </a:pPr>
            <a:r>
              <a:rPr lang="en-US" dirty="0"/>
              <a:t>Money and property must be kept separate from the lawyer’s personal or business property.  Only client and third-party funds should be deposited into the trust account.  Rule 1.15(a)</a:t>
            </a:r>
          </a:p>
        </p:txBody>
      </p:sp>
    </p:spTree>
    <p:extLst>
      <p:ext uri="{BB962C8B-B14F-4D97-AF65-F5344CB8AC3E}">
        <p14:creationId xmlns:p14="http://schemas.microsoft.com/office/powerpoint/2010/main" val="3104860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 Money</a:t>
            </a:r>
          </a:p>
        </p:txBody>
      </p:sp>
      <p:sp>
        <p:nvSpPr>
          <p:cNvPr id="3" name="Content Placeholder 2"/>
          <p:cNvSpPr>
            <a:spLocks noGrp="1"/>
          </p:cNvSpPr>
          <p:nvPr>
            <p:ph idx="1"/>
          </p:nvPr>
        </p:nvSpPr>
        <p:spPr/>
        <p:txBody>
          <a:bodyPr/>
          <a:lstStyle/>
          <a:p>
            <a:pPr marL="0" lvl="0" indent="0">
              <a:buNone/>
            </a:pPr>
            <a:r>
              <a:rPr lang="en-US" b="1" dirty="0"/>
              <a:t>No Personal or Business Funds</a:t>
            </a:r>
            <a:r>
              <a:rPr lang="en-US" dirty="0"/>
              <a:t> - A lawyer must not deposit personal or business funds into an IOLTA account, except that the lawyer must deposit: (1) unearned attorney’s fees that the lawyer expects to earn; and (2) funds sufficient to cover account charges (credit card charges, NSF fees, stop payment charges, wire transfer charges, check charges). Rule 1.15(a)</a:t>
            </a:r>
            <a:endParaRPr lang="en-US" b="1" dirty="0"/>
          </a:p>
          <a:p>
            <a:pPr marL="0" indent="0">
              <a:buNone/>
            </a:pPr>
            <a:endParaRPr lang="en-US" dirty="0"/>
          </a:p>
        </p:txBody>
      </p:sp>
    </p:spTree>
    <p:extLst>
      <p:ext uri="{BB962C8B-B14F-4D97-AF65-F5344CB8AC3E}">
        <p14:creationId xmlns:p14="http://schemas.microsoft.com/office/powerpoint/2010/main" val="1317536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Trust Account Labeling</a:t>
            </a:r>
          </a:p>
        </p:txBody>
      </p:sp>
      <p:sp>
        <p:nvSpPr>
          <p:cNvPr id="3" name="Content Placeholder 2"/>
          <p:cNvSpPr>
            <a:spLocks noGrp="1"/>
          </p:cNvSpPr>
          <p:nvPr>
            <p:ph idx="1"/>
          </p:nvPr>
        </p:nvSpPr>
        <p:spPr/>
        <p:txBody>
          <a:bodyPr/>
          <a:lstStyle/>
          <a:p>
            <a:pPr marL="0" lvl="0" indent="0">
              <a:buNone/>
            </a:pPr>
            <a:r>
              <a:rPr lang="en-US" b="1" dirty="0"/>
              <a:t>Trust Designation</a:t>
            </a:r>
            <a:r>
              <a:rPr lang="en-US" dirty="0"/>
              <a:t> - A trust account, checks and deposit slips must be designated as a trust account by use of terms such as “trust account,” “fiduciary account,” or “escrow account.” Rule 1.15(a)</a:t>
            </a:r>
            <a:endParaRPr lang="en-US" b="1" dirty="0"/>
          </a:p>
          <a:p>
            <a:pPr marL="0" indent="0">
              <a:buNone/>
            </a:pPr>
            <a:endParaRPr lang="en-US" dirty="0"/>
          </a:p>
        </p:txBody>
      </p:sp>
    </p:spTree>
    <p:extLst>
      <p:ext uri="{BB962C8B-B14F-4D97-AF65-F5344CB8AC3E}">
        <p14:creationId xmlns:p14="http://schemas.microsoft.com/office/powerpoint/2010/main" val="594995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Account</a:t>
            </a:r>
          </a:p>
        </p:txBody>
      </p:sp>
      <p:sp>
        <p:nvSpPr>
          <p:cNvPr id="3" name="Content Placeholder 2"/>
          <p:cNvSpPr>
            <a:spLocks noGrp="1"/>
          </p:cNvSpPr>
          <p:nvPr>
            <p:ph idx="1"/>
          </p:nvPr>
        </p:nvSpPr>
        <p:spPr/>
        <p:txBody>
          <a:bodyPr/>
          <a:lstStyle/>
          <a:p>
            <a:pPr marL="0" lvl="0" indent="0">
              <a:buNone/>
            </a:pPr>
            <a:r>
              <a:rPr lang="en-US" b="1" dirty="0"/>
              <a:t>Other Designation</a:t>
            </a:r>
            <a:r>
              <a:rPr lang="en-US" dirty="0"/>
              <a:t> - A business account that is </a:t>
            </a:r>
            <a:r>
              <a:rPr lang="en-US" u="sng" dirty="0"/>
              <a:t>not</a:t>
            </a:r>
            <a:r>
              <a:rPr lang="en-US" dirty="0"/>
              <a:t> a trust account, its checks and deposit slips, must be designated as a non-trust account, by use of terms such as “business account,” “professional account,” “office account,” “general account,” “payroll account,” or “regular account.” Rule 1.15(a)</a:t>
            </a:r>
            <a:endParaRPr lang="en-US" b="1" dirty="0"/>
          </a:p>
          <a:p>
            <a:pPr marL="0" indent="0">
              <a:buNone/>
            </a:pPr>
            <a:endParaRPr lang="en-US" dirty="0"/>
          </a:p>
        </p:txBody>
      </p:sp>
    </p:spTree>
    <p:extLst>
      <p:ext uri="{BB962C8B-B14F-4D97-AF65-F5344CB8AC3E}">
        <p14:creationId xmlns:p14="http://schemas.microsoft.com/office/powerpoint/2010/main" val="2315228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I get it out?</a:t>
            </a:r>
          </a:p>
        </p:txBody>
      </p:sp>
      <p:sp>
        <p:nvSpPr>
          <p:cNvPr id="3" name="Content Placeholder 2"/>
          <p:cNvSpPr>
            <a:spLocks noGrp="1"/>
          </p:cNvSpPr>
          <p:nvPr>
            <p:ph idx="1"/>
          </p:nvPr>
        </p:nvSpPr>
        <p:spPr/>
        <p:txBody>
          <a:bodyPr/>
          <a:lstStyle/>
          <a:p>
            <a:pPr marL="0" lvl="0" indent="0">
              <a:buNone/>
            </a:pPr>
            <a:r>
              <a:rPr lang="en-US" dirty="0"/>
              <a:t>Withdrawals shall be made only by check payable to a named payee or by authorized electronic transfer. Rule 1.15(f)(3)  Checks may not be made out to cash.</a:t>
            </a:r>
            <a:endParaRPr lang="en-US" b="1" dirty="0"/>
          </a:p>
          <a:p>
            <a:pPr marL="0" indent="0">
              <a:buNone/>
            </a:pPr>
            <a:endParaRPr lang="en-US" b="1" dirty="0"/>
          </a:p>
        </p:txBody>
      </p:sp>
    </p:spTree>
    <p:extLst>
      <p:ext uri="{BB962C8B-B14F-4D97-AF65-F5344CB8AC3E}">
        <p14:creationId xmlns:p14="http://schemas.microsoft.com/office/powerpoint/2010/main" val="2529160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Disputed Funds</a:t>
            </a:r>
          </a:p>
        </p:txBody>
      </p:sp>
      <p:sp>
        <p:nvSpPr>
          <p:cNvPr id="3" name="Content Placeholder 2"/>
          <p:cNvSpPr>
            <a:spLocks noGrp="1"/>
          </p:cNvSpPr>
          <p:nvPr>
            <p:ph idx="1"/>
          </p:nvPr>
        </p:nvSpPr>
        <p:spPr/>
        <p:txBody>
          <a:bodyPr/>
          <a:lstStyle/>
          <a:p>
            <a:pPr marL="0" lvl="0" indent="0">
              <a:buNone/>
            </a:pPr>
            <a:r>
              <a:rPr lang="en-US" dirty="0"/>
              <a:t>When the ownership of funds is in dispute, the amount in dispute shall be held separately until there is an accounting and severance of the interests.  Any amount not in dispute should be promptly disbursed.  Rule 1.15(c)</a:t>
            </a:r>
            <a:endParaRPr lang="en-US" b="1" dirty="0"/>
          </a:p>
          <a:p>
            <a:pPr marL="0" indent="0">
              <a:buNone/>
            </a:pPr>
            <a:endParaRPr lang="en-US" dirty="0"/>
          </a:p>
        </p:txBody>
      </p:sp>
    </p:spTree>
    <p:extLst>
      <p:ext uri="{BB962C8B-B14F-4D97-AF65-F5344CB8AC3E}">
        <p14:creationId xmlns:p14="http://schemas.microsoft.com/office/powerpoint/2010/main" val="3905630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Recordkeeping</a:t>
            </a:r>
          </a:p>
        </p:txBody>
      </p:sp>
      <p:sp>
        <p:nvSpPr>
          <p:cNvPr id="3" name="Content Placeholder 2"/>
          <p:cNvSpPr>
            <a:spLocks noGrp="1"/>
          </p:cNvSpPr>
          <p:nvPr>
            <p:ph idx="1"/>
          </p:nvPr>
        </p:nvSpPr>
        <p:spPr/>
        <p:txBody>
          <a:bodyPr>
            <a:normAutofit fontScale="77500" lnSpcReduction="20000"/>
          </a:bodyPr>
          <a:lstStyle/>
          <a:p>
            <a:pPr lvl="0" hangingPunct="0"/>
            <a:r>
              <a:rPr lang="en-US" b="1" dirty="0"/>
              <a:t>Complete Records</a:t>
            </a:r>
            <a:r>
              <a:rPr lang="en-US" dirty="0"/>
              <a:t> - Complete records of the account must be maintained for a period of </a:t>
            </a:r>
            <a:r>
              <a:rPr lang="en-US" b="1" dirty="0"/>
              <a:t>SIX YEARS </a:t>
            </a:r>
            <a:r>
              <a:rPr lang="en-US" dirty="0"/>
              <a:t>after termination of the representation. </a:t>
            </a:r>
            <a:r>
              <a:rPr lang="en-US" i="1" dirty="0"/>
              <a:t>A checkbook register is NOT a “complete” record.  Complete records include:</a:t>
            </a:r>
            <a:endParaRPr lang="en-US" b="1" dirty="0"/>
          </a:p>
          <a:p>
            <a:pPr marL="0" indent="0" hangingPunct="0">
              <a:buNone/>
            </a:pPr>
            <a:endParaRPr lang="en-US" b="1" dirty="0"/>
          </a:p>
          <a:p>
            <a:pPr lvl="1" hangingPunct="0"/>
            <a:r>
              <a:rPr lang="en-US" dirty="0"/>
              <a:t> Receipt and disbursement journals</a:t>
            </a:r>
            <a:endParaRPr lang="en-US" b="1" dirty="0"/>
          </a:p>
          <a:p>
            <a:pPr lvl="1" hangingPunct="0"/>
            <a:r>
              <a:rPr lang="en-US" dirty="0"/>
              <a:t>Ledger records for all client trust accounts</a:t>
            </a:r>
            <a:endParaRPr lang="en-US" b="1" dirty="0"/>
          </a:p>
          <a:p>
            <a:pPr lvl="1" hangingPunct="0"/>
            <a:r>
              <a:rPr lang="en-US" dirty="0"/>
              <a:t>Copies of Retainer and Compensation agreements</a:t>
            </a:r>
            <a:endParaRPr lang="en-US" b="1" dirty="0"/>
          </a:p>
          <a:p>
            <a:pPr lvl="1" hangingPunct="0"/>
            <a:r>
              <a:rPr lang="en-US" dirty="0"/>
              <a:t>Copies of Accounting Statements to clients or third persons</a:t>
            </a:r>
            <a:endParaRPr lang="en-US" b="1" dirty="0"/>
          </a:p>
          <a:p>
            <a:pPr lvl="1" hangingPunct="0"/>
            <a:r>
              <a:rPr lang="en-US" dirty="0"/>
              <a:t>Copies of Bills for legal fees and expenses rendered to clients</a:t>
            </a:r>
            <a:endParaRPr lang="en-US" b="1" dirty="0"/>
          </a:p>
          <a:p>
            <a:pPr lvl="1" hangingPunct="0"/>
            <a:r>
              <a:rPr lang="en-US" dirty="0"/>
              <a:t>Copies of Bank Statements, canceled checks and deposits</a:t>
            </a:r>
            <a:endParaRPr lang="en-US" b="1" dirty="0"/>
          </a:p>
          <a:p>
            <a:pPr marL="0" indent="0">
              <a:buNone/>
            </a:pPr>
            <a:endParaRPr lang="en-US" dirty="0"/>
          </a:p>
        </p:txBody>
      </p:sp>
    </p:spTree>
    <p:extLst>
      <p:ext uri="{BB962C8B-B14F-4D97-AF65-F5344CB8AC3E}">
        <p14:creationId xmlns:p14="http://schemas.microsoft.com/office/powerpoint/2010/main" val="2315009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Can’t Just Sit On It</a:t>
            </a:r>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pPr lvl="0"/>
            <a:r>
              <a:rPr lang="en-US" b="1" dirty="0"/>
              <a:t>Prompt Notification</a:t>
            </a:r>
            <a:r>
              <a:rPr lang="en-US" dirty="0"/>
              <a:t> - A lawyer must promptly notify the client or third party upon receipt of funds in which the client or third party has an interest. Rule 1.15(b)</a:t>
            </a:r>
            <a:endParaRPr lang="en-US" b="1" dirty="0"/>
          </a:p>
          <a:p>
            <a:pPr lvl="0"/>
            <a:r>
              <a:rPr lang="en-US" b="1" dirty="0"/>
              <a:t>Prompt Delivery</a:t>
            </a:r>
            <a:r>
              <a:rPr lang="en-US" dirty="0"/>
              <a:t> - A lawyer must promptly deliver those funds to the person entitled to receive them. Rule 1.15(b)</a:t>
            </a:r>
            <a:endParaRPr lang="en-US" b="1" dirty="0"/>
          </a:p>
          <a:p>
            <a:pPr lvl="0"/>
            <a:r>
              <a:rPr lang="en-US" b="1" dirty="0"/>
              <a:t>Prompt Accounting</a:t>
            </a:r>
            <a:r>
              <a:rPr lang="en-US" dirty="0"/>
              <a:t> - A lawyer shall promptly render an accounting of the funds upon request.  However, Rule 1.5(c) requires that in contingency fee cases an accounting be provided to the client upon disbursement, even in the absence of a specific request. Rule 1.15(b)</a:t>
            </a:r>
            <a:endParaRPr lang="en-US" b="1" dirty="0"/>
          </a:p>
          <a:p>
            <a:endParaRPr lang="en-US" dirty="0"/>
          </a:p>
        </p:txBody>
      </p:sp>
    </p:spTree>
    <p:extLst>
      <p:ext uri="{BB962C8B-B14F-4D97-AF65-F5344CB8AC3E}">
        <p14:creationId xmlns:p14="http://schemas.microsoft.com/office/powerpoint/2010/main" val="2156678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Automatic Overdraft Notification Agreement</a:t>
            </a:r>
            <a:r>
              <a:rPr lang="en-US" dirty="0"/>
              <a:t> </a:t>
            </a:r>
          </a:p>
        </p:txBody>
      </p:sp>
      <p:sp>
        <p:nvSpPr>
          <p:cNvPr id="3" name="Content Placeholder 2"/>
          <p:cNvSpPr>
            <a:spLocks noGrp="1"/>
          </p:cNvSpPr>
          <p:nvPr>
            <p:ph idx="1"/>
          </p:nvPr>
        </p:nvSpPr>
        <p:spPr/>
        <p:txBody>
          <a:bodyPr>
            <a:normAutofit fontScale="92500" lnSpcReduction="20000"/>
          </a:bodyPr>
          <a:lstStyle/>
          <a:p>
            <a:pPr marL="0" lvl="0" indent="0">
              <a:buNone/>
            </a:pPr>
            <a:r>
              <a:rPr lang="en-US" dirty="0"/>
              <a:t>A lawyer must execute an automatic overdraft notification request for all trust accounts.  Automatic overdraft notification requires the financial institution to report every instance where a properly payable item is presented for payment and there are insufficient funds or the item is paid and an overdraft on the account is created and is not paid by the lawyer within three business days from the date notice is sent to the lawyer.  An overdraft notification is a proper ground for further investigation by the Office of General Counsel. Rule 1.15(e)</a:t>
            </a:r>
            <a:endParaRPr lang="en-US" b="1" dirty="0"/>
          </a:p>
          <a:p>
            <a:pPr marL="0" indent="0">
              <a:buNone/>
            </a:pPr>
            <a:endParaRPr lang="en-US" dirty="0"/>
          </a:p>
        </p:txBody>
      </p:sp>
    </p:spTree>
    <p:extLst>
      <p:ext uri="{BB962C8B-B14F-4D97-AF65-F5344CB8AC3E}">
        <p14:creationId xmlns:p14="http://schemas.microsoft.com/office/powerpoint/2010/main" val="408503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signs the checks?</a:t>
            </a:r>
          </a:p>
        </p:txBody>
      </p:sp>
      <p:sp>
        <p:nvSpPr>
          <p:cNvPr id="3" name="Content Placeholder 2"/>
          <p:cNvSpPr>
            <a:spLocks noGrp="1"/>
          </p:cNvSpPr>
          <p:nvPr>
            <p:ph idx="1"/>
          </p:nvPr>
        </p:nvSpPr>
        <p:spPr/>
        <p:txBody>
          <a:bodyPr/>
          <a:lstStyle/>
          <a:p>
            <a:pPr marL="0" lvl="0" indent="0">
              <a:buNone/>
            </a:pPr>
            <a:r>
              <a:rPr lang="en-US" b="1" dirty="0"/>
              <a:t>Direct Supervision Required </a:t>
            </a:r>
            <a:r>
              <a:rPr lang="en-US" dirty="0"/>
              <a:t>– Only a lawyer or a person under the direct supervision of the lawyer may be an authorized signatory on a client trust account.  </a:t>
            </a:r>
            <a:endParaRPr lang="en-US" b="1" dirty="0"/>
          </a:p>
          <a:p>
            <a:pPr marL="0" indent="0">
              <a:buNone/>
            </a:pPr>
            <a:endParaRPr lang="en-US" dirty="0"/>
          </a:p>
          <a:p>
            <a:pPr marL="0" indent="0">
              <a:buNone/>
            </a:pPr>
            <a:r>
              <a:rPr lang="en-US" dirty="0"/>
              <a:t>Remember: Rule 5.3 [Responsibilities Regarding </a:t>
            </a:r>
            <a:r>
              <a:rPr lang="en-US" dirty="0" err="1"/>
              <a:t>Nonlawyer</a:t>
            </a:r>
            <a:r>
              <a:rPr lang="en-US" dirty="0"/>
              <a:t> Assistants], Ala. R. Prof. C.  </a:t>
            </a:r>
          </a:p>
        </p:txBody>
      </p:sp>
    </p:spTree>
    <p:extLst>
      <p:ext uri="{BB962C8B-B14F-4D97-AF65-F5344CB8AC3E}">
        <p14:creationId xmlns:p14="http://schemas.microsoft.com/office/powerpoint/2010/main" val="455404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p:txBody>
          <a:bodyPr/>
          <a:lstStyle/>
          <a:p>
            <a:pPr marL="0" indent="0">
              <a:buNone/>
            </a:pPr>
            <a:r>
              <a:rPr lang="en-US" dirty="0"/>
              <a:t>True or False?</a:t>
            </a:r>
          </a:p>
          <a:p>
            <a:pPr marL="0" indent="0">
              <a:buNone/>
            </a:pPr>
            <a:endParaRPr lang="en-US" dirty="0"/>
          </a:p>
          <a:p>
            <a:pPr marL="0" indent="0">
              <a:buNone/>
            </a:pPr>
            <a:r>
              <a:rPr lang="en-US" dirty="0"/>
              <a:t>Lawyers may accept deposits into their trust accounts via credit card?</a:t>
            </a:r>
          </a:p>
        </p:txBody>
      </p:sp>
    </p:spTree>
    <p:extLst>
      <p:ext uri="{BB962C8B-B14F-4D97-AF65-F5344CB8AC3E}">
        <p14:creationId xmlns:p14="http://schemas.microsoft.com/office/powerpoint/2010/main" val="1146209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1</a:t>
            </a:r>
          </a:p>
        </p:txBody>
      </p:sp>
      <p:sp>
        <p:nvSpPr>
          <p:cNvPr id="3" name="Content Placeholder 2"/>
          <p:cNvSpPr>
            <a:spLocks noGrp="1"/>
          </p:cNvSpPr>
          <p:nvPr>
            <p:ph idx="1"/>
          </p:nvPr>
        </p:nvSpPr>
        <p:spPr/>
        <p:txBody>
          <a:bodyPr/>
          <a:lstStyle/>
          <a:p>
            <a:pPr marL="0" indent="0">
              <a:buNone/>
            </a:pPr>
            <a:r>
              <a:rPr lang="en-US" dirty="0"/>
              <a:t>True</a:t>
            </a:r>
          </a:p>
          <a:p>
            <a:pPr marL="0" indent="0">
              <a:buNone/>
            </a:pPr>
            <a:endParaRPr lang="en-US" dirty="0"/>
          </a:p>
          <a:p>
            <a:pPr marL="0" indent="0">
              <a:buNone/>
            </a:pPr>
            <a:r>
              <a:rPr lang="en-US" dirty="0"/>
              <a:t>You may accept retainer deposits via credit card. Your agreement with your client should account for the credit card company’s processing fee.</a:t>
            </a:r>
          </a:p>
        </p:txBody>
      </p:sp>
    </p:spTree>
    <p:extLst>
      <p:ext uri="{BB962C8B-B14F-4D97-AF65-F5344CB8AC3E}">
        <p14:creationId xmlns:p14="http://schemas.microsoft.com/office/powerpoint/2010/main" val="1786688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p:txBody>
          <a:bodyPr/>
          <a:lstStyle/>
          <a:p>
            <a:pPr marL="0" indent="0">
              <a:buNone/>
            </a:pPr>
            <a:r>
              <a:rPr lang="en-US" dirty="0"/>
              <a:t>True or False?</a:t>
            </a:r>
          </a:p>
          <a:p>
            <a:pPr marL="0" indent="0">
              <a:buNone/>
            </a:pPr>
            <a:endParaRPr lang="en-US" dirty="0"/>
          </a:p>
          <a:p>
            <a:pPr marL="0" indent="0">
              <a:buNone/>
            </a:pPr>
            <a:r>
              <a:rPr lang="en-US" dirty="0"/>
              <a:t>A lawyer may use a debit card attached to a trust account to pay filing fees.</a:t>
            </a:r>
          </a:p>
        </p:txBody>
      </p:sp>
    </p:spTree>
    <p:extLst>
      <p:ext uri="{BB962C8B-B14F-4D97-AF65-F5344CB8AC3E}">
        <p14:creationId xmlns:p14="http://schemas.microsoft.com/office/powerpoint/2010/main" val="1200429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Answer 2</a:t>
            </a:r>
          </a:p>
        </p:txBody>
      </p:sp>
      <p:sp>
        <p:nvSpPr>
          <p:cNvPr id="3" name="Content Placeholder 2"/>
          <p:cNvSpPr>
            <a:spLocks noGrp="1"/>
          </p:cNvSpPr>
          <p:nvPr>
            <p:ph idx="1"/>
          </p:nvPr>
        </p:nvSpPr>
        <p:spPr/>
        <p:txBody>
          <a:bodyPr/>
          <a:lstStyle/>
          <a:p>
            <a:pPr marL="0" indent="0">
              <a:buNone/>
            </a:pPr>
            <a:r>
              <a:rPr lang="en-US" dirty="0"/>
              <a:t>True.</a:t>
            </a:r>
          </a:p>
          <a:p>
            <a:pPr marL="0" indent="0">
              <a:buNone/>
            </a:pPr>
            <a:endParaRPr lang="en-US" dirty="0"/>
          </a:p>
          <a:p>
            <a:pPr marL="0" indent="0">
              <a:buNone/>
            </a:pPr>
            <a:r>
              <a:rPr lang="en-US" dirty="0"/>
              <a:t>The Alabama Rules of Professional Conduct do not prohibit an ATM linked to a trust account.</a:t>
            </a:r>
          </a:p>
          <a:p>
            <a:pPr marL="0" indent="0">
              <a:buNone/>
            </a:pPr>
            <a:endParaRPr lang="en-US" dirty="0"/>
          </a:p>
          <a:p>
            <a:pPr marL="0" indent="0">
              <a:buNone/>
            </a:pPr>
            <a:r>
              <a:rPr lang="en-US" dirty="0"/>
              <a:t>But is it a good idea?</a:t>
            </a:r>
          </a:p>
        </p:txBody>
      </p:sp>
    </p:spTree>
    <p:extLst>
      <p:ext uri="{BB962C8B-B14F-4D97-AF65-F5344CB8AC3E}">
        <p14:creationId xmlns:p14="http://schemas.microsoft.com/office/powerpoint/2010/main" val="1412085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13E99-04F7-D44F-C7AF-77B09C2E1298}"/>
              </a:ext>
            </a:extLst>
          </p:cNvPr>
          <p:cNvSpPr>
            <a:spLocks noGrp="1"/>
          </p:cNvSpPr>
          <p:nvPr>
            <p:ph type="title"/>
          </p:nvPr>
        </p:nvSpPr>
        <p:spPr>
          <a:xfrm>
            <a:off x="457200" y="274638"/>
            <a:ext cx="8229600" cy="2392362"/>
          </a:xfrm>
        </p:spPr>
        <p:txBody>
          <a:bodyPr>
            <a:normAutofit fontScale="90000"/>
          </a:bodyPr>
          <a:lstStyle/>
          <a:p>
            <a:r>
              <a:rPr lang="en-US" dirty="0"/>
              <a:t>Formal Opinion 2008-03</a:t>
            </a:r>
            <a:br>
              <a:rPr lang="en-US" dirty="0"/>
            </a:br>
            <a:r>
              <a:rPr lang="en-US" dirty="0"/>
              <a:t>Lawyer’s Trust Account</a:t>
            </a:r>
            <a:br>
              <a:rPr lang="en-US" dirty="0"/>
            </a:br>
            <a:r>
              <a:rPr lang="en-US" dirty="0"/>
              <a:t>Obligations with Regard to Retainers and Set Fee</a:t>
            </a:r>
          </a:p>
        </p:txBody>
      </p:sp>
      <p:sp>
        <p:nvSpPr>
          <p:cNvPr id="3" name="Content Placeholder 2">
            <a:extLst>
              <a:ext uri="{FF2B5EF4-FFF2-40B4-BE49-F238E27FC236}">
                <a16:creationId xmlns:a16="http://schemas.microsoft.com/office/drawing/2014/main" id="{67867324-734B-BEBA-0A9C-155B52C61537}"/>
              </a:ext>
            </a:extLst>
          </p:cNvPr>
          <p:cNvSpPr>
            <a:spLocks noGrp="1"/>
          </p:cNvSpPr>
          <p:nvPr>
            <p:ph idx="1"/>
          </p:nvPr>
        </p:nvSpPr>
        <p:spPr>
          <a:xfrm>
            <a:off x="457200" y="2819400"/>
            <a:ext cx="8229600" cy="3306763"/>
          </a:xfrm>
        </p:spPr>
        <p:txBody>
          <a:bodyPr/>
          <a:lstStyle/>
          <a:p>
            <a:r>
              <a:rPr lang="en-US" b="0" i="0" dirty="0">
                <a:solidFill>
                  <a:srgbClr val="292B4D"/>
                </a:solidFill>
                <a:effectLst/>
                <a:latin typeface="Swiss721"/>
              </a:rPr>
              <a:t>A flat fee that is received prior to the conclusion of the representation or prior to the performance of services must be deposited in the attorney’s IOLTA account until the fee is actually earned.</a:t>
            </a:r>
            <a:endParaRPr lang="en-US" dirty="0"/>
          </a:p>
        </p:txBody>
      </p:sp>
    </p:spTree>
    <p:extLst>
      <p:ext uri="{BB962C8B-B14F-4D97-AF65-F5344CB8AC3E}">
        <p14:creationId xmlns:p14="http://schemas.microsoft.com/office/powerpoint/2010/main" val="2441490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F423C-516F-5334-B8F7-7E9975F32A4E}"/>
              </a:ext>
            </a:extLst>
          </p:cNvPr>
          <p:cNvSpPr>
            <a:spLocks noGrp="1"/>
          </p:cNvSpPr>
          <p:nvPr>
            <p:ph type="title"/>
          </p:nvPr>
        </p:nvSpPr>
        <p:spPr/>
        <p:txBody>
          <a:bodyPr/>
          <a:lstStyle/>
          <a:p>
            <a:r>
              <a:rPr lang="en-US" dirty="0"/>
              <a:t>Three-Way Reconciliation</a:t>
            </a:r>
          </a:p>
        </p:txBody>
      </p:sp>
      <p:sp>
        <p:nvSpPr>
          <p:cNvPr id="4" name="Rectangle 1">
            <a:extLst>
              <a:ext uri="{FF2B5EF4-FFF2-40B4-BE49-F238E27FC236}">
                <a16:creationId xmlns:a16="http://schemas.microsoft.com/office/drawing/2014/main" id="{3E30B90B-8998-7A15-030B-513B7A871F9B}"/>
              </a:ext>
            </a:extLst>
          </p:cNvPr>
          <p:cNvSpPr>
            <a:spLocks noGrp="1" noChangeArrowheads="1"/>
          </p:cNvSpPr>
          <p:nvPr>
            <p:ph idx="1"/>
          </p:nvPr>
        </p:nvSpPr>
        <p:spPr bwMode="auto">
          <a:xfrm>
            <a:off x="457201" y="1508692"/>
            <a:ext cx="792480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Google Sans"/>
              </a:rPr>
              <a:t>Simply matching your bank statement to your checkbook is not enough. </a:t>
            </a:r>
            <a:endParaRPr lang="en-US" altLang="en-US" sz="2400" dirty="0">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400" b="1" i="0" u="none" strike="noStrike" cap="none" normalizeH="0" baseline="0" dirty="0">
                <a:ln>
                  <a:noFill/>
                </a:ln>
                <a:solidFill>
                  <a:schemeClr val="tx1"/>
                </a:solidFill>
                <a:effectLst/>
                <a:latin typeface="Google Sans"/>
              </a:rPr>
              <a:t>The Bank Statement </a:t>
            </a:r>
            <a:r>
              <a:rPr kumimoji="0" lang="en-US" altLang="en-US" sz="2400" b="0" i="0" u="none" strike="noStrike" cap="none" normalizeH="0" baseline="0" dirty="0">
                <a:ln>
                  <a:noFill/>
                </a:ln>
                <a:solidFill>
                  <a:schemeClr val="tx1"/>
                </a:solidFill>
                <a:effectLst/>
                <a:latin typeface="Google Sans"/>
              </a:rPr>
              <a:t>(adjusted for outstanding checks or deposits in transit). </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400" b="0"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400" b="1" i="0" u="none" strike="noStrike" cap="none" normalizeH="0" baseline="0" dirty="0">
                <a:ln>
                  <a:noFill/>
                </a:ln>
                <a:solidFill>
                  <a:schemeClr val="tx1"/>
                </a:solidFill>
                <a:effectLst/>
                <a:latin typeface="Google Sans"/>
              </a:rPr>
              <a:t>The General Ledger </a:t>
            </a:r>
            <a:r>
              <a:rPr kumimoji="0" lang="en-US" altLang="en-US" sz="2400" b="0" i="0" u="none" strike="noStrike" cap="none" normalizeH="0" baseline="0" dirty="0">
                <a:ln>
                  <a:noFill/>
                </a:ln>
                <a:solidFill>
                  <a:schemeClr val="tx1"/>
                </a:solidFill>
                <a:effectLst/>
                <a:latin typeface="Google Sans"/>
              </a:rPr>
              <a:t>(the total balance of all client funds combined according to your books). </a:t>
            </a:r>
            <a:endParaRPr lang="en-US" altLang="en-US" sz="2400" dirty="0">
              <a:latin typeface="Google Sans"/>
            </a:endParaRP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400" b="0"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400" b="1" i="0" u="none" strike="noStrike" cap="none" normalizeH="0" baseline="0" dirty="0">
                <a:ln>
                  <a:noFill/>
                </a:ln>
                <a:solidFill>
                  <a:schemeClr val="tx1"/>
                </a:solidFill>
                <a:effectLst/>
                <a:latin typeface="Google Sans"/>
              </a:rPr>
              <a:t>The Sum of All Individual Client Ledgers</a:t>
            </a:r>
            <a:r>
              <a:rPr kumimoji="0" lang="en-US" altLang="en-US" sz="2400" b="0" i="0" u="none" strike="noStrike" cap="none" normalizeH="0" baseline="0" dirty="0">
                <a:ln>
                  <a:noFill/>
                </a:ln>
                <a:solidFill>
                  <a:schemeClr val="tx1"/>
                </a:solidFill>
                <a:effectLst/>
                <a:latin typeface="Google Sans"/>
              </a:rPr>
              <a:t> (adding up every individual client balance to ensure they total the master balance)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01319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E64A9-EBC0-B9F5-1BF0-A47EC70AC235}"/>
              </a:ext>
            </a:extLst>
          </p:cNvPr>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8CC8156-59F0-C832-7C47-EC48ADF7F6AD}"/>
              </a:ext>
            </a:extLst>
          </p:cNvPr>
          <p:cNvSpPr>
            <a:spLocks noGrp="1"/>
          </p:cNvSpPr>
          <p:nvPr>
            <p:ph idx="1"/>
          </p:nvPr>
        </p:nvSpPr>
        <p:spPr>
          <a:xfrm>
            <a:off x="457200" y="533400"/>
            <a:ext cx="8229600" cy="5592763"/>
          </a:xfrm>
        </p:spPr>
        <p:txBody>
          <a:bodyPr>
            <a:normAutofit/>
          </a:bodyPr>
          <a:lstStyle/>
          <a:p>
            <a:r>
              <a:rPr lang="en-US" b="0" i="0" dirty="0">
                <a:solidFill>
                  <a:srgbClr val="292B4D"/>
                </a:solidFill>
                <a:effectLst/>
                <a:latin typeface="Swiss721"/>
              </a:rPr>
              <a:t>May not characterize a fee as </a:t>
            </a:r>
            <a:r>
              <a:rPr lang="en-US" b="1" i="0" dirty="0">
                <a:solidFill>
                  <a:srgbClr val="292B4D"/>
                </a:solidFill>
                <a:effectLst/>
                <a:latin typeface="Swiss721"/>
              </a:rPr>
              <a:t>non-refundable</a:t>
            </a:r>
            <a:r>
              <a:rPr lang="en-US" b="0" i="0" dirty="0">
                <a:solidFill>
                  <a:srgbClr val="292B4D"/>
                </a:solidFill>
                <a:effectLst/>
                <a:latin typeface="Swiss721"/>
              </a:rPr>
              <a:t> or use other language in a fee agreement that suggests that any fee paid before services are rendered is not subject to refund or adjustment.”</a:t>
            </a:r>
          </a:p>
          <a:p>
            <a:r>
              <a:rPr lang="en-US" dirty="0">
                <a:solidFill>
                  <a:srgbClr val="292B4D"/>
                </a:solidFill>
                <a:latin typeface="Swiss721"/>
              </a:rPr>
              <a:t>May be withdrawn as earned or at milestones in the case agreed upon by the client</a:t>
            </a:r>
          </a:p>
          <a:p>
            <a:r>
              <a:rPr lang="en-US" b="0" i="0" dirty="0">
                <a:solidFill>
                  <a:srgbClr val="292B4D"/>
                </a:solidFill>
                <a:effectLst/>
                <a:latin typeface="Swiss721"/>
              </a:rPr>
              <a:t>Attorney should notify client when portions of the fee are withdrawn</a:t>
            </a:r>
          </a:p>
        </p:txBody>
      </p:sp>
    </p:spTree>
    <p:extLst>
      <p:ext uri="{BB962C8B-B14F-4D97-AF65-F5344CB8AC3E}">
        <p14:creationId xmlns:p14="http://schemas.microsoft.com/office/powerpoint/2010/main" val="217132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3D5C-6249-1E36-43A7-54E0A50F0D2D}"/>
              </a:ext>
            </a:extLst>
          </p:cNvPr>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9389EEB-72DC-31BA-A74E-ECDA079CA110}"/>
              </a:ext>
            </a:extLst>
          </p:cNvPr>
          <p:cNvSpPr>
            <a:spLocks noGrp="1"/>
          </p:cNvSpPr>
          <p:nvPr>
            <p:ph idx="1"/>
          </p:nvPr>
        </p:nvSpPr>
        <p:spPr>
          <a:xfrm>
            <a:off x="457200" y="533400"/>
            <a:ext cx="8229600" cy="5592763"/>
          </a:xfrm>
        </p:spPr>
        <p:txBody>
          <a:bodyPr/>
          <a:lstStyle/>
          <a:p>
            <a:r>
              <a:rPr lang="en-US" b="1" dirty="0">
                <a:solidFill>
                  <a:srgbClr val="292B4D"/>
                </a:solidFill>
                <a:latin typeface="Swiss721"/>
              </a:rPr>
              <a:t>A</a:t>
            </a:r>
            <a:r>
              <a:rPr lang="en-US" b="1" i="0" dirty="0">
                <a:solidFill>
                  <a:srgbClr val="292B4D"/>
                </a:solidFill>
                <a:effectLst/>
                <a:latin typeface="Swiss721"/>
              </a:rPr>
              <a:t>vailability-only retainer </a:t>
            </a:r>
          </a:p>
          <a:p>
            <a:pPr lvl="1"/>
            <a:r>
              <a:rPr lang="en-US" b="0" i="0" dirty="0">
                <a:solidFill>
                  <a:srgbClr val="292B4D"/>
                </a:solidFill>
                <a:effectLst/>
                <a:latin typeface="Swiss721"/>
              </a:rPr>
              <a:t>Payment solely to secure an attorney’s future availability</a:t>
            </a:r>
          </a:p>
          <a:p>
            <a:pPr lvl="1"/>
            <a:r>
              <a:rPr lang="en-US" dirty="0">
                <a:solidFill>
                  <a:srgbClr val="292B4D"/>
                </a:solidFill>
                <a:latin typeface="Swiss721"/>
              </a:rPr>
              <a:t>W</a:t>
            </a:r>
            <a:r>
              <a:rPr lang="en-US" b="0" i="0" dirty="0">
                <a:solidFill>
                  <a:srgbClr val="292B4D"/>
                </a:solidFill>
                <a:effectLst/>
                <a:latin typeface="Swiss721"/>
              </a:rPr>
              <a:t>ould necessarily restrict the ability of the attorney to represent other clients. </a:t>
            </a:r>
          </a:p>
          <a:p>
            <a:pPr lvl="1"/>
            <a:r>
              <a:rPr lang="en-US" dirty="0">
                <a:solidFill>
                  <a:srgbClr val="292B4D"/>
                </a:solidFill>
                <a:latin typeface="Swiss721"/>
              </a:rPr>
              <a:t>E</a:t>
            </a:r>
            <a:r>
              <a:rPr lang="en-US" b="0" i="0" dirty="0">
                <a:solidFill>
                  <a:srgbClr val="292B4D"/>
                </a:solidFill>
                <a:effectLst/>
                <a:latin typeface="Swiss721"/>
              </a:rPr>
              <a:t>arned at the time of receipt, must be in writing, and must be approved by the client in advance of the payment. </a:t>
            </a:r>
            <a:endParaRPr lang="en-US" dirty="0"/>
          </a:p>
          <a:p>
            <a:endParaRPr lang="en-US" dirty="0"/>
          </a:p>
        </p:txBody>
      </p:sp>
    </p:spTree>
    <p:extLst>
      <p:ext uri="{BB962C8B-B14F-4D97-AF65-F5344CB8AC3E}">
        <p14:creationId xmlns:p14="http://schemas.microsoft.com/office/powerpoint/2010/main" val="535024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1A3A-3D24-8B68-8209-22BEE2EECB20}"/>
              </a:ext>
            </a:extLst>
          </p:cNvPr>
          <p:cNvSpPr>
            <a:spLocks noGrp="1"/>
          </p:cNvSpPr>
          <p:nvPr>
            <p:ph type="title"/>
          </p:nvPr>
        </p:nvSpPr>
        <p:spPr>
          <a:xfrm>
            <a:off x="457200" y="274638"/>
            <a:ext cx="8229600" cy="2849562"/>
          </a:xfrm>
        </p:spPr>
        <p:txBody>
          <a:bodyPr/>
          <a:lstStyle/>
          <a:p>
            <a:r>
              <a:rPr lang="en-US" dirty="0"/>
              <a:t>Formal Opinion 2005-02</a:t>
            </a:r>
            <a:br>
              <a:rPr lang="en-US" dirty="0"/>
            </a:br>
            <a:r>
              <a:rPr lang="en-US" dirty="0"/>
              <a:t>Billing Client for Attorney’s Fees, Costs and Other Expenses</a:t>
            </a:r>
          </a:p>
        </p:txBody>
      </p:sp>
      <p:sp>
        <p:nvSpPr>
          <p:cNvPr id="3" name="Content Placeholder 2">
            <a:extLst>
              <a:ext uri="{FF2B5EF4-FFF2-40B4-BE49-F238E27FC236}">
                <a16:creationId xmlns:a16="http://schemas.microsoft.com/office/drawing/2014/main" id="{1FF5D4F3-F0D9-C2D7-1182-A0DEF044BA21}"/>
              </a:ext>
            </a:extLst>
          </p:cNvPr>
          <p:cNvSpPr>
            <a:spLocks noGrp="1"/>
          </p:cNvSpPr>
          <p:nvPr>
            <p:ph idx="1"/>
          </p:nvPr>
        </p:nvSpPr>
        <p:spPr>
          <a:xfrm>
            <a:off x="457200" y="3276600"/>
            <a:ext cx="8229600" cy="2849563"/>
          </a:xfrm>
        </p:spPr>
        <p:txBody>
          <a:bodyPr/>
          <a:lstStyle/>
          <a:p>
            <a:r>
              <a:rPr lang="en-US" dirty="0"/>
              <a:t>1.4 [Communication</a:t>
            </a:r>
          </a:p>
          <a:p>
            <a:r>
              <a:rPr lang="en-US" dirty="0"/>
              <a:t>1.5 [Fees]</a:t>
            </a:r>
          </a:p>
        </p:txBody>
      </p:sp>
    </p:spTree>
    <p:extLst>
      <p:ext uri="{BB962C8B-B14F-4D97-AF65-F5344CB8AC3E}">
        <p14:creationId xmlns:p14="http://schemas.microsoft.com/office/powerpoint/2010/main" val="3379148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F302-A2FF-5533-17DB-E5E095D0F333}"/>
              </a:ext>
            </a:extLst>
          </p:cNvPr>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E82AC64D-1676-5E92-7AE9-F266CAFE3CAD}"/>
              </a:ext>
            </a:extLst>
          </p:cNvPr>
          <p:cNvSpPr>
            <a:spLocks noGrp="1"/>
          </p:cNvSpPr>
          <p:nvPr>
            <p:ph idx="1"/>
          </p:nvPr>
        </p:nvSpPr>
        <p:spPr>
          <a:xfrm>
            <a:off x="457200" y="533400"/>
            <a:ext cx="8229600" cy="5592763"/>
          </a:xfrm>
        </p:spPr>
        <p:txBody>
          <a:bodyPr/>
          <a:lstStyle/>
          <a:p>
            <a:r>
              <a:rPr lang="en-US" b="0" i="0" dirty="0">
                <a:solidFill>
                  <a:srgbClr val="292B4D"/>
                </a:solidFill>
                <a:effectLst/>
                <a:latin typeface="Swiss721"/>
              </a:rPr>
              <a:t>Rule 1.4(b), requires that a lawyer explain a matter to the extent reasonably necessary to permit a client to make informed decisions regarding the representation. Inherent in this initial consultation with a client would be some discussion of the fee to be charged by the lawyer, and possibly reimbursement to the lawyer for expenses he or she incurs during the representation of the client.</a:t>
            </a:r>
            <a:endParaRPr lang="en-US" dirty="0"/>
          </a:p>
        </p:txBody>
      </p:sp>
    </p:spTree>
    <p:extLst>
      <p:ext uri="{BB962C8B-B14F-4D97-AF65-F5344CB8AC3E}">
        <p14:creationId xmlns:p14="http://schemas.microsoft.com/office/powerpoint/2010/main" val="1861530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316BF-176E-3977-9035-D5EA83A67AE1}"/>
              </a:ext>
            </a:extLst>
          </p:cNvPr>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C17468A-D8DA-3295-B3C6-5420E9205917}"/>
              </a:ext>
            </a:extLst>
          </p:cNvPr>
          <p:cNvSpPr>
            <a:spLocks noGrp="1"/>
          </p:cNvSpPr>
          <p:nvPr>
            <p:ph idx="1"/>
          </p:nvPr>
        </p:nvSpPr>
        <p:spPr>
          <a:xfrm>
            <a:off x="457200" y="685800"/>
            <a:ext cx="8229600" cy="5440363"/>
          </a:xfrm>
        </p:spPr>
        <p:txBody>
          <a:bodyPr/>
          <a:lstStyle/>
          <a:p>
            <a:r>
              <a:rPr lang="en-US" b="0" i="0" dirty="0">
                <a:solidFill>
                  <a:srgbClr val="292B4D"/>
                </a:solidFill>
                <a:effectLst/>
                <a:latin typeface="Swiss721"/>
              </a:rPr>
              <a:t>Rule 1.5(b) requires the lawyer to communicate to the client, preferably in writing, the basis or rate of the fee to be charged by the lawyer for representing the client. The Rule requires that this communication occur “before or within a reasonable time after commencing the representation.” A.R.P.C., 1.5(b).</a:t>
            </a:r>
            <a:endParaRPr lang="en-US" dirty="0"/>
          </a:p>
        </p:txBody>
      </p:sp>
    </p:spTree>
    <p:extLst>
      <p:ext uri="{BB962C8B-B14F-4D97-AF65-F5344CB8AC3E}">
        <p14:creationId xmlns:p14="http://schemas.microsoft.com/office/powerpoint/2010/main" val="626128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65696-0DD5-47AA-E2D3-4C9B0C5D7ACC}"/>
              </a:ext>
            </a:extLst>
          </p:cNvPr>
          <p:cNvSpPr>
            <a:spLocks noGrp="1"/>
          </p:cNvSpPr>
          <p:nvPr>
            <p:ph type="title"/>
          </p:nvPr>
        </p:nvSpPr>
        <p:spPr/>
        <p:txBody>
          <a:bodyPr/>
          <a:lstStyle/>
          <a:p>
            <a:r>
              <a:rPr lang="en-US" dirty="0"/>
              <a:t>Types of Expenses</a:t>
            </a:r>
          </a:p>
        </p:txBody>
      </p:sp>
      <p:sp>
        <p:nvSpPr>
          <p:cNvPr id="3" name="Content Placeholder 2">
            <a:extLst>
              <a:ext uri="{FF2B5EF4-FFF2-40B4-BE49-F238E27FC236}">
                <a16:creationId xmlns:a16="http://schemas.microsoft.com/office/drawing/2014/main" id="{7D28CAE1-E5DB-B9ED-99F4-A428530C3AA1}"/>
              </a:ext>
            </a:extLst>
          </p:cNvPr>
          <p:cNvSpPr>
            <a:spLocks noGrp="1"/>
          </p:cNvSpPr>
          <p:nvPr>
            <p:ph idx="1"/>
          </p:nvPr>
        </p:nvSpPr>
        <p:spPr/>
        <p:txBody>
          <a:bodyPr>
            <a:normAutofit fontScale="92500"/>
          </a:bodyPr>
          <a:lstStyle/>
          <a:p>
            <a:r>
              <a:rPr lang="en-US" b="0" i="0" dirty="0">
                <a:solidFill>
                  <a:srgbClr val="292B4D"/>
                </a:solidFill>
                <a:effectLst/>
                <a:latin typeface="Swiss721"/>
              </a:rPr>
              <a:t>(1) Those costs which are incurred by the lawyer within the firm itself, e.g., photocopying, postage, audio and videotape creations, producing of exhibits and the like; and, </a:t>
            </a:r>
          </a:p>
          <a:p>
            <a:r>
              <a:rPr lang="en-US" b="0" i="0" dirty="0">
                <a:solidFill>
                  <a:srgbClr val="292B4D"/>
                </a:solidFill>
                <a:effectLst/>
                <a:latin typeface="Swiss721"/>
              </a:rPr>
              <a:t>(2) Costs incurred external of the law firm or outsourced by the law firm in further representation of the client, e.g., depositions, production of records from a third party, travel and lodging and the like.</a:t>
            </a:r>
            <a:endParaRPr lang="en-US" dirty="0"/>
          </a:p>
        </p:txBody>
      </p:sp>
    </p:spTree>
    <p:extLst>
      <p:ext uri="{BB962C8B-B14F-4D97-AF65-F5344CB8AC3E}">
        <p14:creationId xmlns:p14="http://schemas.microsoft.com/office/powerpoint/2010/main" val="3860590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08E2A-52BC-7508-1F3F-1D0AEAAD11B5}"/>
              </a:ext>
            </a:extLst>
          </p:cNvPr>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863EAD73-A485-44AC-A903-B278535FC3C2}"/>
              </a:ext>
            </a:extLst>
          </p:cNvPr>
          <p:cNvSpPr>
            <a:spLocks noGrp="1"/>
          </p:cNvSpPr>
          <p:nvPr>
            <p:ph idx="1"/>
          </p:nvPr>
        </p:nvSpPr>
        <p:spPr>
          <a:xfrm>
            <a:off x="457200" y="579120"/>
            <a:ext cx="8229600" cy="5547044"/>
          </a:xfrm>
        </p:spPr>
        <p:txBody>
          <a:bodyPr>
            <a:normAutofit fontScale="92500"/>
          </a:bodyPr>
          <a:lstStyle/>
          <a:p>
            <a:pPr algn="l" fontAlgn="base"/>
            <a:r>
              <a:rPr lang="en-US" b="0" i="0" dirty="0">
                <a:solidFill>
                  <a:srgbClr val="292B4D"/>
                </a:solidFill>
                <a:effectLst/>
                <a:latin typeface="Swiss721"/>
              </a:rPr>
              <a:t>Rule 1.5(c) … A contingent fee agreement shall be:</a:t>
            </a:r>
          </a:p>
          <a:p>
            <a:pPr algn="l" fontAlgn="base"/>
            <a:r>
              <a:rPr lang="en-US" b="0" i="0" dirty="0">
                <a:solidFill>
                  <a:srgbClr val="292B4D"/>
                </a:solidFill>
                <a:effectLst/>
                <a:latin typeface="Swiss721"/>
              </a:rPr>
              <a:t>In writing;</a:t>
            </a:r>
          </a:p>
          <a:p>
            <a:pPr algn="l" fontAlgn="base"/>
            <a:r>
              <a:rPr lang="en-US" b="0" i="0" dirty="0">
                <a:solidFill>
                  <a:srgbClr val="292B4D"/>
                </a:solidFill>
                <a:effectLst/>
                <a:latin typeface="Swiss721"/>
              </a:rPr>
              <a:t>State the method by which the fee is to be determined, including the percentage or percentages that shall accrue to the lawyer in the event of settlement, trial or appeal, litigation;</a:t>
            </a:r>
          </a:p>
          <a:p>
            <a:pPr algn="l" fontAlgn="base"/>
            <a:r>
              <a:rPr lang="en-US" b="0" i="0" dirty="0">
                <a:solidFill>
                  <a:srgbClr val="292B4D"/>
                </a:solidFill>
                <a:effectLst/>
                <a:latin typeface="Swiss721"/>
              </a:rPr>
              <a:t>Disclose other expenses to be deducted from the</a:t>
            </a:r>
            <a:br>
              <a:rPr lang="en-US" b="0" i="0" dirty="0">
                <a:solidFill>
                  <a:srgbClr val="292B4D"/>
                </a:solidFill>
                <a:effectLst/>
                <a:latin typeface="Swiss721"/>
              </a:rPr>
            </a:br>
            <a:r>
              <a:rPr lang="en-US" b="0" i="0" dirty="0">
                <a:solidFill>
                  <a:srgbClr val="292B4D"/>
                </a:solidFill>
                <a:effectLst/>
                <a:latin typeface="Swiss721"/>
              </a:rPr>
              <a:t>recovery;</a:t>
            </a:r>
          </a:p>
          <a:p>
            <a:pPr algn="l" fontAlgn="base"/>
            <a:r>
              <a:rPr lang="en-US" dirty="0">
                <a:solidFill>
                  <a:srgbClr val="292B4D"/>
                </a:solidFill>
                <a:latin typeface="Swiss721"/>
              </a:rPr>
              <a:t>State </a:t>
            </a:r>
            <a:r>
              <a:rPr lang="en-US" dirty="0" err="1">
                <a:solidFill>
                  <a:srgbClr val="292B4D"/>
                </a:solidFill>
                <a:latin typeface="Swiss721"/>
              </a:rPr>
              <a:t>whehter</a:t>
            </a:r>
            <a:r>
              <a:rPr lang="en-US" b="0" i="0" dirty="0">
                <a:solidFill>
                  <a:srgbClr val="292B4D"/>
                </a:solidFill>
                <a:effectLst/>
                <a:latin typeface="Swiss721"/>
              </a:rPr>
              <a:t> such expenses are to be deducted</a:t>
            </a:r>
            <a:r>
              <a:rPr lang="en-US" dirty="0">
                <a:solidFill>
                  <a:srgbClr val="292B4D"/>
                </a:solidFill>
                <a:latin typeface="Swiss721"/>
              </a:rPr>
              <a:t> </a:t>
            </a:r>
            <a:r>
              <a:rPr lang="en-US" b="0" i="0" dirty="0">
                <a:solidFill>
                  <a:srgbClr val="292B4D"/>
                </a:solidFill>
                <a:effectLst/>
                <a:latin typeface="Swiss721"/>
              </a:rPr>
              <a:t>before or after the contingent fee is calculated.</a:t>
            </a:r>
          </a:p>
          <a:p>
            <a:endParaRPr lang="en-US" dirty="0"/>
          </a:p>
        </p:txBody>
      </p:sp>
    </p:spTree>
    <p:extLst>
      <p:ext uri="{BB962C8B-B14F-4D97-AF65-F5344CB8AC3E}">
        <p14:creationId xmlns:p14="http://schemas.microsoft.com/office/powerpoint/2010/main" val="2167246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E9385-891D-6691-3554-2CE746365B8F}"/>
              </a:ext>
            </a:extLst>
          </p:cNvPr>
          <p:cNvSpPr>
            <a:spLocks noGrp="1"/>
          </p:cNvSpPr>
          <p:nvPr>
            <p:ph type="title"/>
          </p:nvPr>
        </p:nvSpPr>
        <p:spPr/>
        <p:txBody>
          <a:bodyPr>
            <a:normAutofit fontScale="90000"/>
          </a:bodyPr>
          <a:lstStyle/>
          <a:p>
            <a:r>
              <a:rPr lang="en-US" dirty="0"/>
              <a:t>Overhead Expenses May Not be Passed Along to the Client</a:t>
            </a:r>
          </a:p>
        </p:txBody>
      </p:sp>
      <p:sp>
        <p:nvSpPr>
          <p:cNvPr id="3" name="Content Placeholder 2">
            <a:extLst>
              <a:ext uri="{FF2B5EF4-FFF2-40B4-BE49-F238E27FC236}">
                <a16:creationId xmlns:a16="http://schemas.microsoft.com/office/drawing/2014/main" id="{4377B990-A8C4-AE9D-EB4E-69C1F3B7D36A}"/>
              </a:ext>
            </a:extLst>
          </p:cNvPr>
          <p:cNvSpPr>
            <a:spLocks noGrp="1"/>
          </p:cNvSpPr>
          <p:nvPr>
            <p:ph idx="1"/>
          </p:nvPr>
        </p:nvSpPr>
        <p:spPr>
          <a:xfrm>
            <a:off x="457200" y="2209800"/>
            <a:ext cx="8229600" cy="3916363"/>
          </a:xfrm>
        </p:spPr>
        <p:txBody>
          <a:bodyPr>
            <a:normAutofit fontScale="85000" lnSpcReduction="10000"/>
          </a:bodyPr>
          <a:lstStyle/>
          <a:p>
            <a:r>
              <a:rPr lang="en-US" b="0" i="0" dirty="0">
                <a:solidFill>
                  <a:srgbClr val="292B4D"/>
                </a:solidFill>
                <a:effectLst/>
                <a:latin typeface="Swiss721"/>
              </a:rPr>
              <a:t>“In the absence of disclosure to the client in advance</a:t>
            </a:r>
            <a:br>
              <a:rPr lang="en-US" dirty="0"/>
            </a:br>
            <a:r>
              <a:rPr lang="en-US" b="0" i="0" dirty="0">
                <a:solidFill>
                  <a:srgbClr val="292B4D"/>
                </a:solidFill>
                <a:effectLst/>
                <a:latin typeface="Swiss721"/>
              </a:rPr>
              <a:t>of the engagement to the contrary, the client should</a:t>
            </a:r>
            <a:br>
              <a:rPr lang="en-US" dirty="0"/>
            </a:br>
            <a:r>
              <a:rPr lang="en-US" b="0" i="0" dirty="0">
                <a:solidFill>
                  <a:srgbClr val="292B4D"/>
                </a:solidFill>
                <a:effectLst/>
                <a:latin typeface="Swiss721"/>
              </a:rPr>
              <a:t>reasonably expect that the lawyer’s cost in maintaining</a:t>
            </a:r>
            <a:br>
              <a:rPr lang="en-US" dirty="0"/>
            </a:br>
            <a:r>
              <a:rPr lang="en-US" b="0" i="0" dirty="0">
                <a:solidFill>
                  <a:srgbClr val="292B4D"/>
                </a:solidFill>
                <a:effectLst/>
                <a:latin typeface="Swiss721"/>
              </a:rPr>
              <a:t>a library, securing malpractice insurance, renting of</a:t>
            </a:r>
            <a:br>
              <a:rPr lang="en-US" dirty="0"/>
            </a:br>
            <a:r>
              <a:rPr lang="en-US" b="0" i="0" dirty="0">
                <a:solidFill>
                  <a:srgbClr val="292B4D"/>
                </a:solidFill>
                <a:effectLst/>
                <a:latin typeface="Swiss721"/>
              </a:rPr>
              <a:t>office space, purchasing utilities and the like would be</a:t>
            </a:r>
            <a:br>
              <a:rPr lang="en-US" dirty="0"/>
            </a:br>
            <a:r>
              <a:rPr lang="en-US" b="0" i="0" dirty="0">
                <a:solidFill>
                  <a:srgbClr val="292B4D"/>
                </a:solidFill>
                <a:effectLst/>
                <a:latin typeface="Swiss721"/>
              </a:rPr>
              <a:t>subsumed within the charges the lawyer is making for</a:t>
            </a:r>
            <a:br>
              <a:rPr lang="en-US" dirty="0"/>
            </a:br>
            <a:r>
              <a:rPr lang="en-US" b="0" i="0" dirty="0">
                <a:solidFill>
                  <a:srgbClr val="292B4D"/>
                </a:solidFill>
                <a:effectLst/>
                <a:latin typeface="Swiss721"/>
              </a:rPr>
              <a:t>professional services.”</a:t>
            </a:r>
            <a:endParaRPr lang="en-US" dirty="0"/>
          </a:p>
        </p:txBody>
      </p:sp>
    </p:spTree>
    <p:extLst>
      <p:ext uri="{BB962C8B-B14F-4D97-AF65-F5344CB8AC3E}">
        <p14:creationId xmlns:p14="http://schemas.microsoft.com/office/powerpoint/2010/main" val="835631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36188-D8E5-F080-F835-7944DE81AD57}"/>
              </a:ext>
            </a:extLst>
          </p:cNvPr>
          <p:cNvSpPr>
            <a:spLocks noGrp="1"/>
          </p:cNvSpPr>
          <p:nvPr>
            <p:ph type="title"/>
          </p:nvPr>
        </p:nvSpPr>
        <p:spPr/>
        <p:txBody>
          <a:bodyPr/>
          <a:lstStyle/>
          <a:p>
            <a:r>
              <a:rPr lang="en-US" dirty="0"/>
              <a:t>Expenses and Time</a:t>
            </a:r>
          </a:p>
        </p:txBody>
      </p:sp>
      <p:sp>
        <p:nvSpPr>
          <p:cNvPr id="3" name="Content Placeholder 2">
            <a:extLst>
              <a:ext uri="{FF2B5EF4-FFF2-40B4-BE49-F238E27FC236}">
                <a16:creationId xmlns:a16="http://schemas.microsoft.com/office/drawing/2014/main" id="{3544B65D-A6C4-0FEC-221A-DE4FC769AC95}"/>
              </a:ext>
            </a:extLst>
          </p:cNvPr>
          <p:cNvSpPr>
            <a:spLocks noGrp="1"/>
          </p:cNvSpPr>
          <p:nvPr>
            <p:ph idx="1"/>
          </p:nvPr>
        </p:nvSpPr>
        <p:spPr/>
        <p:txBody>
          <a:bodyPr/>
          <a:lstStyle/>
          <a:p>
            <a:r>
              <a:rPr lang="en-US" b="0" i="0" dirty="0">
                <a:solidFill>
                  <a:srgbClr val="292B4D"/>
                </a:solidFill>
                <a:effectLst/>
                <a:latin typeface="Swiss721"/>
              </a:rPr>
              <a:t>The lawyer is obliged to charge the client no more than the direct cost associated with the expense.</a:t>
            </a:r>
          </a:p>
          <a:p>
            <a:r>
              <a:rPr lang="en-US" dirty="0">
                <a:solidFill>
                  <a:srgbClr val="292B4D"/>
                </a:solidFill>
                <a:latin typeface="Swiss721"/>
              </a:rPr>
              <a:t>Lawyer must avoid double-billing clients</a:t>
            </a:r>
          </a:p>
          <a:p>
            <a:r>
              <a:rPr lang="en-US" dirty="0">
                <a:solidFill>
                  <a:srgbClr val="292B4D"/>
                </a:solidFill>
                <a:latin typeface="Swiss721"/>
              </a:rPr>
              <a:t>Lawyer may not charge the original time billed for recycled documents or templates</a:t>
            </a:r>
            <a:endParaRPr lang="en-US" dirty="0"/>
          </a:p>
        </p:txBody>
      </p:sp>
    </p:spTree>
    <p:extLst>
      <p:ext uri="{BB962C8B-B14F-4D97-AF65-F5344CB8AC3E}">
        <p14:creationId xmlns:p14="http://schemas.microsoft.com/office/powerpoint/2010/main" val="168773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Known Scams</a:t>
            </a:r>
          </a:p>
        </p:txBody>
      </p:sp>
      <p:sp>
        <p:nvSpPr>
          <p:cNvPr id="3" name="Content Placeholder 2"/>
          <p:cNvSpPr>
            <a:spLocks noGrp="1"/>
          </p:cNvSpPr>
          <p:nvPr>
            <p:ph idx="1"/>
          </p:nvPr>
        </p:nvSpPr>
        <p:spPr/>
        <p:txBody>
          <a:bodyPr/>
          <a:lstStyle/>
          <a:p>
            <a:pPr marL="0" indent="0">
              <a:buNone/>
            </a:pPr>
            <a:r>
              <a:rPr lang="en-US" dirty="0"/>
              <a:t>http://avoidaclaim.com/confirmed-frauds/</a:t>
            </a:r>
          </a:p>
          <a:p>
            <a:pPr marL="0" indent="0">
              <a:buNone/>
            </a:pPr>
            <a:endParaRPr lang="en-US" dirty="0"/>
          </a:p>
          <a:p>
            <a:r>
              <a:rPr lang="en-US" dirty="0"/>
              <a:t>Collections work from an out-of-state client</a:t>
            </a:r>
          </a:p>
          <a:p>
            <a:r>
              <a:rPr lang="en-US" dirty="0"/>
              <a:t>Rule 1.15(d) – Lawyer is on the hook for replacing uncollected funds</a:t>
            </a:r>
          </a:p>
        </p:txBody>
      </p:sp>
    </p:spTree>
    <p:extLst>
      <p:ext uri="{BB962C8B-B14F-4D97-AF65-F5344CB8AC3E}">
        <p14:creationId xmlns:p14="http://schemas.microsoft.com/office/powerpoint/2010/main" val="904196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Do’s and Don’ts</a:t>
            </a:r>
          </a:p>
        </p:txBody>
      </p:sp>
      <p:sp>
        <p:nvSpPr>
          <p:cNvPr id="3" name="Content Placeholder 2"/>
          <p:cNvSpPr>
            <a:spLocks noGrp="1"/>
          </p:cNvSpPr>
          <p:nvPr>
            <p:ph idx="1"/>
          </p:nvPr>
        </p:nvSpPr>
        <p:spPr>
          <a:xfrm>
            <a:off x="457200" y="1600200"/>
            <a:ext cx="8229600" cy="5029200"/>
          </a:xfrm>
        </p:spPr>
        <p:txBody>
          <a:bodyPr>
            <a:normAutofit fontScale="70000" lnSpcReduction="20000"/>
          </a:bodyPr>
          <a:lstStyle/>
          <a:p>
            <a:pPr hangingPunct="0"/>
            <a:r>
              <a:rPr lang="en-US" dirty="0"/>
              <a:t>Maintain a General Ledger for all Accounts</a:t>
            </a:r>
          </a:p>
          <a:p>
            <a:pPr marL="0" indent="0" hangingPunct="0">
              <a:buNone/>
            </a:pPr>
            <a:endParaRPr lang="en-US" dirty="0"/>
          </a:p>
          <a:p>
            <a:pPr hangingPunct="0"/>
            <a:r>
              <a:rPr lang="en-US" dirty="0"/>
              <a:t>Do not withdraw funds with an ATM card or with a withdrawal slip at the teller window.</a:t>
            </a:r>
            <a:endParaRPr lang="en-US" b="1" dirty="0"/>
          </a:p>
          <a:p>
            <a:pPr marL="0" indent="0" hangingPunct="0">
              <a:buNone/>
            </a:pPr>
            <a:endParaRPr lang="en-US" b="1" dirty="0"/>
          </a:p>
          <a:p>
            <a:pPr lvl="0" hangingPunct="0"/>
            <a:r>
              <a:rPr lang="en-US" dirty="0"/>
              <a:t>Do not write checks payable to “Cash.”</a:t>
            </a:r>
            <a:endParaRPr lang="en-US" b="1" dirty="0"/>
          </a:p>
          <a:p>
            <a:pPr marL="0" indent="0" hangingPunct="0">
              <a:buNone/>
            </a:pPr>
            <a:endParaRPr lang="en-US" b="1" dirty="0"/>
          </a:p>
          <a:p>
            <a:pPr lvl="0" hangingPunct="0"/>
            <a:r>
              <a:rPr lang="en-US" dirty="0"/>
              <a:t>Do not make split or cash-back deposits.</a:t>
            </a:r>
            <a:endParaRPr lang="en-US" b="1" dirty="0"/>
          </a:p>
          <a:p>
            <a:pPr marL="0" indent="0" hangingPunct="0">
              <a:buNone/>
            </a:pPr>
            <a:r>
              <a:rPr lang="en-US" i="1" dirty="0"/>
              <a:t> </a:t>
            </a:r>
            <a:endParaRPr lang="en-US" b="1" dirty="0"/>
          </a:p>
          <a:p>
            <a:pPr lvl="0" hangingPunct="0"/>
            <a:r>
              <a:rPr lang="en-US" dirty="0"/>
              <a:t>Make copies of all items received and deposited.</a:t>
            </a:r>
            <a:endParaRPr lang="en-US" b="1" dirty="0"/>
          </a:p>
          <a:p>
            <a:pPr marL="0" indent="0" hangingPunct="0">
              <a:buNone/>
            </a:pPr>
            <a:r>
              <a:rPr lang="en-US" i="1" dirty="0"/>
              <a:t> </a:t>
            </a:r>
            <a:endParaRPr lang="en-US" b="1" dirty="0"/>
          </a:p>
          <a:p>
            <a:pPr lvl="0" hangingPunct="0"/>
            <a:r>
              <a:rPr lang="en-US" dirty="0"/>
              <a:t>Transfer earned fees to the general account regularly with adequate notation or documentation to show the source of the fees.</a:t>
            </a:r>
            <a:endParaRPr lang="en-US" b="1" dirty="0"/>
          </a:p>
          <a:p>
            <a:pPr marL="0" indent="0" hangingPunct="0">
              <a:buNone/>
            </a:pPr>
            <a:r>
              <a:rPr lang="en-US" dirty="0"/>
              <a:t> </a:t>
            </a:r>
            <a:endParaRPr lang="en-US" b="1" dirty="0"/>
          </a:p>
          <a:p>
            <a:endParaRPr lang="en-US" dirty="0"/>
          </a:p>
        </p:txBody>
      </p:sp>
    </p:spTree>
    <p:extLst>
      <p:ext uri="{BB962C8B-B14F-4D97-AF65-F5344CB8AC3E}">
        <p14:creationId xmlns:p14="http://schemas.microsoft.com/office/powerpoint/2010/main" val="2019755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lvl="0" hangingPunct="0"/>
            <a:r>
              <a:rPr lang="en-US" dirty="0"/>
              <a:t>Pay all expenses not related to the client representation out of the general account.</a:t>
            </a:r>
            <a:endParaRPr lang="en-US" b="1" dirty="0"/>
          </a:p>
          <a:p>
            <a:pPr marL="0" indent="0" hangingPunct="0">
              <a:buNone/>
            </a:pPr>
            <a:endParaRPr lang="en-US" b="1" dirty="0"/>
          </a:p>
          <a:p>
            <a:pPr lvl="0" hangingPunct="0"/>
            <a:r>
              <a:rPr lang="en-US" dirty="0"/>
              <a:t>Reconcile the trust account monthly, or at the very least, quarterly.  </a:t>
            </a:r>
            <a:endParaRPr lang="en-US" b="1" dirty="0"/>
          </a:p>
          <a:p>
            <a:pPr marL="0" indent="0" hangingPunct="0">
              <a:buNone/>
            </a:pPr>
            <a:endParaRPr lang="en-US" b="1" dirty="0"/>
          </a:p>
          <a:p>
            <a:pPr lvl="0" hangingPunct="0"/>
            <a:r>
              <a:rPr lang="en-US" dirty="0"/>
              <a:t>All firm bank statements should be delivered </a:t>
            </a:r>
            <a:r>
              <a:rPr lang="en-US" u="sng" dirty="0"/>
              <a:t>unopened</a:t>
            </a:r>
            <a:r>
              <a:rPr lang="en-US" dirty="0"/>
              <a:t> to you each month for review.</a:t>
            </a:r>
            <a:endParaRPr lang="en-US" b="1" dirty="0"/>
          </a:p>
          <a:p>
            <a:pPr marL="0" indent="0" hangingPunct="0">
              <a:buNone/>
            </a:pPr>
            <a:endParaRPr lang="en-US" b="1" dirty="0"/>
          </a:p>
          <a:p>
            <a:pPr lvl="0" hangingPunct="0"/>
            <a:r>
              <a:rPr lang="en-US" dirty="0"/>
              <a:t>Secure bank statements and trust account records and limit access to them.</a:t>
            </a:r>
            <a:endParaRPr lang="en-US" b="1" dirty="0"/>
          </a:p>
          <a:p>
            <a:pPr marL="0" indent="0" hangingPunct="0">
              <a:buNone/>
            </a:pPr>
            <a:r>
              <a:rPr lang="en-US" dirty="0"/>
              <a:t> </a:t>
            </a:r>
          </a:p>
          <a:p>
            <a:pPr lvl="0" hangingPunct="0"/>
            <a:r>
              <a:rPr lang="en-US" dirty="0"/>
              <a:t>Keep a running list of outstanding checks and review it monthly.  No check should remain outstanding for more than two months without investigation and resolution.</a:t>
            </a:r>
            <a:endParaRPr lang="en-US" b="1" dirty="0"/>
          </a:p>
          <a:p>
            <a:pPr marL="0" indent="0" hangingPunct="0">
              <a:buNone/>
            </a:pPr>
            <a:r>
              <a:rPr lang="en-US" i="1" dirty="0"/>
              <a:t> </a:t>
            </a:r>
            <a:endParaRPr lang="en-US" b="1" dirty="0"/>
          </a:p>
          <a:p>
            <a:pPr lvl="0" hangingPunct="0"/>
            <a:r>
              <a:rPr lang="en-US" dirty="0"/>
              <a:t>If there is an irregularity in the account, then </a:t>
            </a:r>
            <a:r>
              <a:rPr lang="en-US" u="sng" dirty="0"/>
              <a:t>you</a:t>
            </a:r>
            <a:r>
              <a:rPr lang="en-US" dirty="0"/>
              <a:t> are responsible to  investigate and resolve it.</a:t>
            </a:r>
            <a:endParaRPr lang="en-US" b="1" dirty="0"/>
          </a:p>
          <a:p>
            <a:endParaRPr lang="en-US" dirty="0"/>
          </a:p>
        </p:txBody>
      </p:sp>
    </p:spTree>
    <p:extLst>
      <p:ext uri="{BB962C8B-B14F-4D97-AF65-F5344CB8AC3E}">
        <p14:creationId xmlns:p14="http://schemas.microsoft.com/office/powerpoint/2010/main" val="2970341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82EA0-1CA8-3899-5088-074690DCB6D9}"/>
              </a:ext>
            </a:extLst>
          </p:cNvPr>
          <p:cNvSpPr>
            <a:spLocks noGrp="1"/>
          </p:cNvSpPr>
          <p:nvPr>
            <p:ph type="title"/>
          </p:nvPr>
        </p:nvSpPr>
        <p:spPr/>
        <p:txBody>
          <a:bodyPr/>
          <a:lstStyle/>
          <a:p>
            <a:r>
              <a:rPr lang="en-US" dirty="0"/>
              <a:t>Most Common Violations</a:t>
            </a:r>
          </a:p>
        </p:txBody>
      </p:sp>
      <p:sp>
        <p:nvSpPr>
          <p:cNvPr id="3" name="Content Placeholder 2">
            <a:extLst>
              <a:ext uri="{FF2B5EF4-FFF2-40B4-BE49-F238E27FC236}">
                <a16:creationId xmlns:a16="http://schemas.microsoft.com/office/drawing/2014/main" id="{64C34C96-15C6-0C97-E11F-C23817A53F37}"/>
              </a:ext>
            </a:extLst>
          </p:cNvPr>
          <p:cNvSpPr>
            <a:spLocks noGrp="1"/>
          </p:cNvSpPr>
          <p:nvPr>
            <p:ph idx="1"/>
          </p:nvPr>
        </p:nvSpPr>
        <p:spPr/>
        <p:txBody>
          <a:bodyPr>
            <a:normAutofit fontScale="92500" lnSpcReduction="10000"/>
          </a:bodyPr>
          <a:lstStyle/>
          <a:p>
            <a:r>
              <a:rPr lang="en-US" dirty="0"/>
              <a:t>Not placing unearned flat fees into trust</a:t>
            </a:r>
          </a:p>
          <a:p>
            <a:r>
              <a:rPr lang="en-US" dirty="0"/>
              <a:t>Not maintaining a General Ledger</a:t>
            </a:r>
          </a:p>
          <a:p>
            <a:r>
              <a:rPr lang="en-US" dirty="0"/>
              <a:t>Not labeling checks and deposit slips as a trust account</a:t>
            </a:r>
          </a:p>
          <a:p>
            <a:r>
              <a:rPr lang="en-US" dirty="0"/>
              <a:t>Withdrawing fees prior to being earned</a:t>
            </a:r>
          </a:p>
          <a:p>
            <a:r>
              <a:rPr lang="en-US" dirty="0"/>
              <a:t>“Borrowing” Client Funds</a:t>
            </a:r>
          </a:p>
          <a:p>
            <a:r>
              <a:rPr lang="en-US" dirty="0"/>
              <a:t>Not paying medical providers or other third parties</a:t>
            </a:r>
          </a:p>
          <a:p>
            <a:r>
              <a:rPr lang="en-US" dirty="0"/>
              <a:t>Not supervising the trust account</a:t>
            </a:r>
          </a:p>
        </p:txBody>
      </p:sp>
    </p:spTree>
    <p:extLst>
      <p:ext uri="{BB962C8B-B14F-4D97-AF65-F5344CB8AC3E}">
        <p14:creationId xmlns:p14="http://schemas.microsoft.com/office/powerpoint/2010/main" val="534903637"/>
      </p:ext>
    </p:extLst>
  </p:cSld>
  <p:clrMapOvr>
    <a:masterClrMapping/>
  </p:clrMapOvr>
</p:sld>
</file>

<file path=ppt/theme/theme1.xml><?xml version="1.0" encoding="utf-8"?>
<a:theme xmlns:a="http://schemas.openxmlformats.org/drawingml/2006/main" name="Young Lawyers 20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Young Lawyers 2016</Template>
  <TotalTime>59</TotalTime>
  <Words>1924</Words>
  <Application>Microsoft Office PowerPoint</Application>
  <PresentationFormat>On-screen Show (4:3)</PresentationFormat>
  <Paragraphs>134</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Google Sans</vt:lpstr>
      <vt:lpstr>Swiss721</vt:lpstr>
      <vt:lpstr>Young Lawyers 2016</vt:lpstr>
      <vt:lpstr>Trust Yourself with Trust Accounts</vt:lpstr>
      <vt:lpstr>Our Office Has Gone Online</vt:lpstr>
      <vt:lpstr>Rule 1.15(n)</vt:lpstr>
      <vt:lpstr>Trust Account Management</vt:lpstr>
      <vt:lpstr>What goes in my trust account?</vt:lpstr>
      <vt:lpstr>What goes in my trust account?</vt:lpstr>
      <vt:lpstr>No Commingling</vt:lpstr>
      <vt:lpstr>My Money</vt:lpstr>
      <vt:lpstr>Trust Account Labeling</vt:lpstr>
      <vt:lpstr>Business Account</vt:lpstr>
      <vt:lpstr>How do I get it out?</vt:lpstr>
      <vt:lpstr>Disputed Funds</vt:lpstr>
      <vt:lpstr>Recordkeeping</vt:lpstr>
      <vt:lpstr>You Can’t Just Sit On It</vt:lpstr>
      <vt:lpstr>Automatic Overdraft Notification Agreement </vt:lpstr>
      <vt:lpstr>Who signs the checks?</vt:lpstr>
      <vt:lpstr>Question 1</vt:lpstr>
      <vt:lpstr>Answer 1</vt:lpstr>
      <vt:lpstr>Question 2</vt:lpstr>
      <vt:lpstr>Answer 2</vt:lpstr>
      <vt:lpstr>Formal Opinion 2008-03 Lawyer’s Trust Account Obligations with Regard to Retainers and Set Fee</vt:lpstr>
      <vt:lpstr>Three-Way Reconciliation</vt:lpstr>
      <vt:lpstr>PowerPoint Presentation</vt:lpstr>
      <vt:lpstr>PowerPoint Presentation</vt:lpstr>
      <vt:lpstr>Formal Opinion 2005-02 Billing Client for Attorney’s Fees, Costs and Other Expenses</vt:lpstr>
      <vt:lpstr>PowerPoint Presentation</vt:lpstr>
      <vt:lpstr>PowerPoint Presentation</vt:lpstr>
      <vt:lpstr>Types of Expenses</vt:lpstr>
      <vt:lpstr>PowerPoint Presentation</vt:lpstr>
      <vt:lpstr>Overhead Expenses May Not be Passed Along to the Client</vt:lpstr>
      <vt:lpstr>Expenses and Time</vt:lpstr>
      <vt:lpstr>Known Scams</vt:lpstr>
      <vt:lpstr>Do’s and Don’ts</vt:lpstr>
      <vt:lpstr>PowerPoint Presentation</vt:lpstr>
      <vt:lpstr>Most Common Violations</vt:lpstr>
    </vt:vector>
  </TitlesOfParts>
  <Company>Alabama State Bar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Alabama State Bar</dc:title>
  <dc:creator>Jeremy McIntire</dc:creator>
  <cp:lastModifiedBy>Jeremy McIntire</cp:lastModifiedBy>
  <cp:revision>8</cp:revision>
  <cp:lastPrinted>2014-11-14T14:23:19Z</cp:lastPrinted>
  <dcterms:created xsi:type="dcterms:W3CDTF">2016-06-28T19:49:22Z</dcterms:created>
  <dcterms:modified xsi:type="dcterms:W3CDTF">2026-09-24T15:28:45Z</dcterms:modified>
</cp:coreProperties>
</file>