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9" r:id="rId4"/>
    <p:sldId id="260" r:id="rId5"/>
    <p:sldId id="261" r:id="rId6"/>
    <p:sldId id="262" r:id="rId7"/>
    <p:sldId id="266" r:id="rId8"/>
    <p:sldId id="267" r:id="rId9"/>
    <p:sldId id="263" r:id="rId10"/>
    <p:sldId id="264" r:id="rId11"/>
    <p:sldId id="265" r:id="rId1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3060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while people find seats. Moderator welcomes everyone and thanks ALF and the ASB for hosting.</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panelist takes about 60 seconds: who you are, where you practice, and one sentence on where most of your clients come from. Fill in the bracketed details for the other panelists.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Framing line for the moderator to set up the three themes. Sets up the idea that each topic is a different relationship to invest in.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Christy leads. Examples from Union Springs: Citizens Park, the 9A Back to School Fall Festival through BC Collectives, and downtown revitalization work. The point: the work comes from being known and trusted, not from pitching. Ask the other panelists how they show up in their own communities.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Christy leads. Talk about how co-counseling lets a small Union Springs firm take on mass tort and bad faith work, and how referring out cases you don't handle builds goodwill that comes back. Ask the panel: how do you keep referral sources warm? Confirm the rule citations against the current Alabama Rules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Christy leads. In plaintiff work, most clients only need you once, but their family, coworkers and church do too. A good experience at closing (especially explaining liens and the settlement breakdown) turns into referrals for years. Ask the panel: what do you do after the file closes?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Christy's ACDLA talk, "Turning Your Existing Client Database Into Mailbox Money." Criminal defense, family and general practice files often hold the facts that screen for mass torts and institutional cases first: medication histories, incarceration and juvenile records, treatment records. The point isn't to become a mass tort lawyer. It's to recognize the claim and get it to the right firm. Ethics: anything you learn in a representation is confidential under Rule 1.6 and, for former clients, Rule 1.9(c). Review files only for the client's benefit, and confirm the Alabama rules before using old files this way.</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Christy leads. Most solo and small-firm lawyers think "I don't know how to litigate mass torts." You don't have to. Identify the case, sign it properly, partner with a firm that has the machinery, and earn the fee ethically under Rule 1.5(e). Keep outreach educational. Before contacting former clients about a specific claim, check Alabama Rules 7.1–7.3 on communications and solicitation.</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moderator. Pick two or three depending on time. Each panelist answers in a minute or less.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Moderator or Christy wraps up. Point people to the one-page handout in their packets and through the QR code.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Leave this up during Q&amp;A so attendees can note contact details.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body">
    <p:bg>
      <p:bgPr>
        <a:solidFill>
          <a:srgbClr val="F7F5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1F3A33"/>
                </a:solidFill>
                <a:latin typeface="Libre Baskerville" pitchFamily="34" charset="0"/>
                <a:ea typeface="Libre Baskerville" pitchFamily="34" charset="-122"/>
                <a:cs typeface="Libre Baskerville"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1F3A33"/>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5E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2800" y="1127720"/>
            <a:ext cx="10566400" cy="502841"/>
          </a:xfrm>
          <a:prstGeom prst="rect">
            <a:avLst/>
          </a:prstGeom>
          <a:noFill/>
          <a:ln/>
        </p:spPr>
        <p:txBody>
          <a:bodyPr wrap="square" lIns="0" tIns="0" rIns="0" bIns="0" rtlCol="0" anchor="t"/>
          <a:lstStyle>
            <a:lvl1pPr marL="0" indent="0" algn="l">
              <a:lnSpc>
                <a:spcPct val="115000"/>
              </a:lnSpc>
              <a:buNone/>
              <a:defRPr lang="en-US" sz="3600" dirty="0">
                <a:solidFill>
                  <a:srgbClr val="1F3A33"/>
                </a:solidFill>
                <a:latin typeface="Libre Baskerville" pitchFamily="34" charset="0"/>
                <a:ea typeface="Libre Baskerville" pitchFamily="34" charset="-122"/>
                <a:cs typeface="Libre Baskerville" pitchFamily="34" charset="-120"/>
              </a:defRPr>
            </a:lvl1pPr>
          </a:lstStyle>
          <a:p>
            <a:pPr marL="0" indent="0" algn="l">
              <a:lnSpc>
                <a:spcPct val="115000"/>
              </a:lnSpc>
              <a:buNone/>
            </a:pPr>
            <a:endParaRPr lang="en-US" sz="3600" dirty="0"/>
          </a:p>
        </p:txBody>
      </p:sp>
      <p:sp>
        <p:nvSpPr>
          <p:cNvPr id="3" name="Text Placeholder 2"/>
          <p:cNvSpPr>
            <a:spLocks noGrp="1"/>
          </p:cNvSpPr>
          <p:nvPr>
            <p:ph type="body" idx="101"/>
          </p:nvPr>
        </p:nvSpPr>
        <p:spPr>
          <a:xfrm>
            <a:off x="812800" y="1935361"/>
            <a:ext cx="10566400" cy="4109839"/>
          </a:xfrm>
          <a:prstGeom prst="rect">
            <a:avLst/>
          </a:prstGeom>
          <a:noFill/>
          <a:ln/>
        </p:spPr>
        <p:txBody>
          <a:bodyPr wrap="square" lIns="0" tIns="0" rIns="0" bIns="0" rtlCol="0" anchor="t"/>
          <a:lstStyle>
            <a:lvl1pPr marL="0" indent="0" algn="l">
              <a:lnSpc>
                <a:spcPct val="140000"/>
              </a:lnSpc>
              <a:buNone/>
              <a:defRPr lang="en-US" sz="1600" dirty="0">
                <a:solidFill>
                  <a:srgbClr val="1F3A33"/>
                </a:solidFill>
                <a:latin typeface="Public Sans" pitchFamily="34" charset="0"/>
                <a:ea typeface="Public Sans" pitchFamily="34" charset="-122"/>
                <a:cs typeface="Public Sans" pitchFamily="34" charset="-120"/>
              </a:defRPr>
            </a:lvl1pPr>
          </a:lstStyle>
          <a:p>
            <a:pPr marL="0" indent="0" algn="l">
              <a:lnSpc>
                <a:spcPct val="140000"/>
              </a:lnSpc>
              <a:buNone/>
            </a:pPr>
            <a:endParaRPr lang="en-US" sz="1600"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F3A3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D9B54A"/>
                </a:solidFill>
                <a:latin typeface="Public Sans" pitchFamily="34" charset="0"/>
                <a:ea typeface="Public Sans" pitchFamily="34" charset="-122"/>
                <a:cs typeface="Public Sans" pitchFamily="34" charset="-120"/>
              </a:rPr>
              <a:t>SOLO AND SMALL FIRM SEMINAR 2026</a:t>
            </a:r>
            <a:endParaRPr lang="en-US" sz="1200" dirty="0"/>
          </a:p>
        </p:txBody>
      </p:sp>
      <p:sp>
        <p:nvSpPr>
          <p:cNvPr id="3" name="Text 1"/>
          <p:cNvSpPr>
            <a:spLocks noGrp="1"/>
          </p:cNvSpPr>
          <p:nvPr>
            <p:ph type="title"/>
          </p:nvPr>
        </p:nvSpPr>
        <p:spPr>
          <a:xfrm>
            <a:off x="812800" y="1229320"/>
            <a:ext cx="10883392" cy="863600"/>
          </a:xfrm>
          <a:prstGeom prst="rect">
            <a:avLst/>
          </a:prstGeom>
          <a:noFill/>
          <a:ln/>
        </p:spPr>
        <p:txBody>
          <a:bodyPr wrap="square" lIns="0" tIns="0" rIns="0" bIns="0" rtlCol="0" anchor="t">
            <a:normAutofit/>
          </a:bodyPr>
          <a:lstStyle/>
          <a:p>
            <a:pPr marL="0" indent="0" algn="l">
              <a:lnSpc>
                <a:spcPts val="6600"/>
              </a:lnSpc>
              <a:buNone/>
            </a:pPr>
            <a:r>
              <a:rPr lang="en-US" sz="6000" b="1" i="0" dirty="0">
                <a:solidFill>
                  <a:srgbClr val="F7F5EF"/>
                </a:solidFill>
                <a:latin typeface="Libre Baskerville" pitchFamily="18" charset="0"/>
                <a:ea typeface="Libre Baskerville" pitchFamily="18" charset="-122"/>
                <a:cs typeface="Libre Baskerville" pitchFamily="18" charset="-120"/>
              </a:rPr>
              <a:t>Making It Rain</a:t>
            </a:r>
            <a:endParaRPr lang="en-US" sz="6000" dirty="0"/>
          </a:p>
        </p:txBody>
      </p:sp>
      <p:sp>
        <p:nvSpPr>
          <p:cNvPr id="4" name="Text 2"/>
          <p:cNvSpPr/>
          <p:nvPr/>
        </p:nvSpPr>
        <p:spPr>
          <a:xfrm>
            <a:off x="812800" y="2270720"/>
            <a:ext cx="8502650" cy="388541"/>
          </a:xfrm>
          <a:prstGeom prst="rect">
            <a:avLst/>
          </a:prstGeom>
          <a:noFill/>
          <a:ln/>
        </p:spPr>
        <p:txBody>
          <a:bodyPr wrap="square" lIns="0" tIns="0" rIns="0" bIns="0" rtlCol="0" anchor="t">
            <a:normAutofit/>
          </a:bodyPr>
          <a:lstStyle/>
          <a:p>
            <a:pPr marL="0" indent="0" algn="l">
              <a:lnSpc>
                <a:spcPts val="2860"/>
              </a:lnSpc>
              <a:buNone/>
            </a:pPr>
            <a:r>
              <a:rPr lang="en-US" sz="2200" dirty="0">
                <a:solidFill>
                  <a:srgbClr val="CFDAD3"/>
                </a:solidFill>
                <a:latin typeface="Public Sans" pitchFamily="34" charset="0"/>
                <a:ea typeface="Public Sans" pitchFamily="34" charset="-122"/>
                <a:cs typeface="Public Sans" pitchFamily="34" charset="-120"/>
              </a:rPr>
              <a:t>How Solo and Small Firm Lawyers Bring in Business</a:t>
            </a:r>
            <a:endParaRPr lang="en-US" sz="2200" dirty="0"/>
          </a:p>
        </p:txBody>
      </p:sp>
      <p:pic>
        <p:nvPicPr>
          <p:cNvPr id="5" name="Image 0" descr="line"/>
          <p:cNvPicPr>
            <a:picLocks noChangeAspect="1"/>
          </p:cNvPicPr>
          <p:nvPr/>
        </p:nvPicPr>
        <p:blipFill>
          <a:blip r:embed="rId3"/>
          <a:srcRect/>
          <a:stretch/>
        </p:blipFill>
        <p:spPr>
          <a:xfrm>
            <a:off x="812800" y="5331520"/>
            <a:ext cx="1524000" cy="12700"/>
          </a:xfrm>
          <a:prstGeom prst="rect">
            <a:avLst/>
          </a:prstGeom>
        </p:spPr>
      </p:pic>
      <p:sp>
        <p:nvSpPr>
          <p:cNvPr id="6" name="Text 3"/>
          <p:cNvSpPr/>
          <p:nvPr/>
        </p:nvSpPr>
        <p:spPr>
          <a:xfrm>
            <a:off x="812800" y="5445820"/>
            <a:ext cx="10883392" cy="30986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F7F5EF"/>
                </a:solidFill>
                <a:latin typeface="Public Sans" pitchFamily="34" charset="0"/>
                <a:ea typeface="Public Sans" pitchFamily="34" charset="-122"/>
                <a:cs typeface="Public Sans" pitchFamily="34" charset="-120"/>
              </a:rPr>
              <a:t>Jana Garner · Christy Crow · Carshala Youse · Hunter Compton</a:t>
            </a:r>
            <a:endParaRPr lang="en-US" sz="1600" dirty="0"/>
          </a:p>
        </p:txBody>
      </p:sp>
      <p:sp>
        <p:nvSpPr>
          <p:cNvPr id="7" name="Text 4"/>
          <p:cNvSpPr/>
          <p:nvPr/>
        </p:nvSpPr>
        <p:spPr>
          <a:xfrm>
            <a:off x="812800" y="583188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CFDAD3"/>
                </a:solidFill>
                <a:latin typeface="Public Sans" pitchFamily="34" charset="0"/>
                <a:ea typeface="Public Sans" pitchFamily="34" charset="-122"/>
                <a:cs typeface="Public Sans" pitchFamily="34" charset="-120"/>
              </a:rPr>
              <a:t>Thursday, October 8, 2026 · Alabama Supreme Court, Montgomery</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THE PANEL</a:t>
            </a:r>
            <a:endParaRPr lang="en-US" sz="1200" dirty="0"/>
          </a:p>
        </p:txBody>
      </p:sp>
      <p:sp>
        <p:nvSpPr>
          <p:cNvPr id="3" name="Text 1"/>
          <p:cNvSpPr>
            <a:spLocks noGrp="1"/>
          </p:cNvSpPr>
          <p:nvPr>
            <p:ph type="title"/>
          </p:nvPr>
        </p:nvSpPr>
        <p:spPr>
          <a:xfrm>
            <a:off x="812800" y="1127720"/>
            <a:ext cx="10883392" cy="103108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3A33"/>
                </a:solidFill>
                <a:latin typeface="Libre Baskerville" pitchFamily="18" charset="0"/>
                <a:ea typeface="Libre Baskerville" pitchFamily="18" charset="-122"/>
                <a:cs typeface="Libre Baskerville" pitchFamily="18" charset="-120"/>
              </a:rPr>
              <a:t>Four practices, four ways to build a book of business</a:t>
            </a:r>
            <a:endParaRPr lang="en-US" sz="3600" dirty="0"/>
          </a:p>
        </p:txBody>
      </p:sp>
      <p:sp>
        <p:nvSpPr>
          <p:cNvPr id="4" name="Shape 2"/>
          <p:cNvSpPr/>
          <p:nvPr/>
        </p:nvSpPr>
        <p:spPr>
          <a:xfrm>
            <a:off x="812800" y="2539802"/>
            <a:ext cx="2489200" cy="1958082"/>
          </a:xfrm>
          <a:prstGeom prst="roundRect">
            <a:avLst>
              <a:gd name="adj" fmla="val 3892"/>
            </a:avLst>
          </a:prstGeom>
          <a:solidFill>
            <a:srgbClr val="FFFFFF"/>
          </a:solidFill>
          <a:ln/>
        </p:spPr>
        <p:txBody>
          <a:bodyPr/>
          <a:lstStyle/>
          <a:p>
            <a:endParaRPr lang="en-US"/>
          </a:p>
        </p:txBody>
      </p:sp>
      <p:sp>
        <p:nvSpPr>
          <p:cNvPr id="5" name="Shape 3"/>
          <p:cNvSpPr/>
          <p:nvPr/>
        </p:nvSpPr>
        <p:spPr>
          <a:xfrm>
            <a:off x="812800" y="2539802"/>
            <a:ext cx="2489200" cy="1958082"/>
          </a:xfrm>
          <a:custGeom>
            <a:avLst/>
            <a:gdLst/>
            <a:ahLst/>
            <a:cxnLst/>
            <a:rect l="l" t="t" r="r" b="b"/>
            <a:pathLst>
              <a:path w="2489200" h="1958082">
                <a:moveTo>
                  <a:pt x="0" y="76200"/>
                </a:moveTo>
                <a:lnTo>
                  <a:pt x="0" y="76200"/>
                </a:lnTo>
                <a:arcTo wR="76200" hR="76200" stAng="10800000" swAng="5400000"/>
                <a:lnTo>
                  <a:pt x="2413000" y="0"/>
                </a:lnTo>
                <a:arcTo wR="76200" hR="76200" stAng="16200000" swAng="5400000"/>
                <a:lnTo>
                  <a:pt x="24892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6" name="Text 4"/>
          <p:cNvSpPr/>
          <p:nvPr/>
        </p:nvSpPr>
        <p:spPr>
          <a:xfrm>
            <a:off x="1066800" y="2831902"/>
            <a:ext cx="2040636"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Jana Garner</a:t>
            </a:r>
            <a:endParaRPr lang="en-US" sz="1600" dirty="0"/>
          </a:p>
        </p:txBody>
      </p:sp>
      <p:sp>
        <p:nvSpPr>
          <p:cNvPr id="7" name="Text 5"/>
          <p:cNvSpPr/>
          <p:nvPr/>
        </p:nvSpPr>
        <p:spPr>
          <a:xfrm>
            <a:off x="1066800" y="3177282"/>
            <a:ext cx="2040636" cy="87868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JRG Law Offices, LLC</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Personal injury, Litigation, Mediation</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Selma &amp; Tuscaloosa</a:t>
            </a:r>
            <a:endParaRPr lang="en-US" sz="1200" dirty="0"/>
          </a:p>
        </p:txBody>
      </p:sp>
      <p:sp>
        <p:nvSpPr>
          <p:cNvPr id="8" name="Shape 6"/>
          <p:cNvSpPr/>
          <p:nvPr/>
        </p:nvSpPr>
        <p:spPr>
          <a:xfrm>
            <a:off x="3505200" y="2539802"/>
            <a:ext cx="2489200" cy="1958082"/>
          </a:xfrm>
          <a:prstGeom prst="roundRect">
            <a:avLst>
              <a:gd name="adj" fmla="val 3892"/>
            </a:avLst>
          </a:prstGeom>
          <a:solidFill>
            <a:srgbClr val="FFFFFF"/>
          </a:solidFill>
          <a:ln/>
        </p:spPr>
        <p:txBody>
          <a:bodyPr/>
          <a:lstStyle/>
          <a:p>
            <a:endParaRPr lang="en-US"/>
          </a:p>
        </p:txBody>
      </p:sp>
      <p:sp>
        <p:nvSpPr>
          <p:cNvPr id="9" name="Shape 7"/>
          <p:cNvSpPr/>
          <p:nvPr/>
        </p:nvSpPr>
        <p:spPr>
          <a:xfrm>
            <a:off x="3505200" y="2539802"/>
            <a:ext cx="2489200" cy="1958082"/>
          </a:xfrm>
          <a:custGeom>
            <a:avLst/>
            <a:gdLst/>
            <a:ahLst/>
            <a:cxnLst/>
            <a:rect l="l" t="t" r="r" b="b"/>
            <a:pathLst>
              <a:path w="2489200" h="1958082">
                <a:moveTo>
                  <a:pt x="0" y="76200"/>
                </a:moveTo>
                <a:lnTo>
                  <a:pt x="0" y="76200"/>
                </a:lnTo>
                <a:arcTo wR="76200" hR="76200" stAng="10800000" swAng="5400000"/>
                <a:lnTo>
                  <a:pt x="2413000" y="0"/>
                </a:lnTo>
                <a:arcTo wR="76200" hR="76200" stAng="16200000" swAng="5400000"/>
                <a:lnTo>
                  <a:pt x="2489200" y="76200"/>
                </a:lnTo>
                <a:arcTo wR="76200" hR="38100" stAng="0" swAng="-5400000"/>
                <a:lnTo>
                  <a:pt x="76200" y="38100"/>
                </a:lnTo>
                <a:arcTo wR="76200" hR="38100" stAng="16200000" swAng="-5400000"/>
                <a:close/>
              </a:path>
            </a:pathLst>
          </a:custGeom>
          <a:solidFill>
            <a:srgbClr val="D9B54A"/>
          </a:solidFill>
          <a:ln/>
        </p:spPr>
        <p:txBody>
          <a:bodyPr/>
          <a:lstStyle/>
          <a:p>
            <a:endParaRPr lang="en-US"/>
          </a:p>
        </p:txBody>
      </p:sp>
      <p:sp>
        <p:nvSpPr>
          <p:cNvPr id="10" name="Text 8"/>
          <p:cNvSpPr/>
          <p:nvPr/>
        </p:nvSpPr>
        <p:spPr>
          <a:xfrm>
            <a:off x="3759200" y="2831902"/>
            <a:ext cx="2040636"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Christy Crow</a:t>
            </a:r>
            <a:endParaRPr lang="en-US" sz="1600" dirty="0"/>
          </a:p>
        </p:txBody>
      </p:sp>
      <p:sp>
        <p:nvSpPr>
          <p:cNvPr id="11" name="Text 9"/>
          <p:cNvSpPr/>
          <p:nvPr/>
        </p:nvSpPr>
        <p:spPr>
          <a:xfrm>
            <a:off x="3759200" y="3177282"/>
            <a:ext cx="2040636" cy="87868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Jinks Crow, P.C.</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Personal Injury, Product Liability, Mass Tort</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Union Springs</a:t>
            </a:r>
            <a:endParaRPr lang="en-US" sz="1200" dirty="0"/>
          </a:p>
        </p:txBody>
      </p:sp>
      <p:sp>
        <p:nvSpPr>
          <p:cNvPr id="12" name="Shape 10"/>
          <p:cNvSpPr/>
          <p:nvPr/>
        </p:nvSpPr>
        <p:spPr>
          <a:xfrm>
            <a:off x="6197600" y="2539802"/>
            <a:ext cx="2489200" cy="1958082"/>
          </a:xfrm>
          <a:prstGeom prst="roundRect">
            <a:avLst>
              <a:gd name="adj" fmla="val 3892"/>
            </a:avLst>
          </a:prstGeom>
          <a:solidFill>
            <a:srgbClr val="FFFFFF"/>
          </a:solidFill>
          <a:ln/>
        </p:spPr>
        <p:txBody>
          <a:bodyPr/>
          <a:lstStyle/>
          <a:p>
            <a:endParaRPr lang="en-US"/>
          </a:p>
        </p:txBody>
      </p:sp>
      <p:sp>
        <p:nvSpPr>
          <p:cNvPr id="13" name="Shape 11"/>
          <p:cNvSpPr/>
          <p:nvPr/>
        </p:nvSpPr>
        <p:spPr>
          <a:xfrm>
            <a:off x="6197600" y="2539802"/>
            <a:ext cx="2489200" cy="1958082"/>
          </a:xfrm>
          <a:custGeom>
            <a:avLst/>
            <a:gdLst/>
            <a:ahLst/>
            <a:cxnLst/>
            <a:rect l="l" t="t" r="r" b="b"/>
            <a:pathLst>
              <a:path w="2489200" h="1958082">
                <a:moveTo>
                  <a:pt x="0" y="76200"/>
                </a:moveTo>
                <a:lnTo>
                  <a:pt x="0" y="76200"/>
                </a:lnTo>
                <a:arcTo wR="76200" hR="76200" stAng="10800000" swAng="5400000"/>
                <a:lnTo>
                  <a:pt x="2413000" y="0"/>
                </a:lnTo>
                <a:arcTo wR="76200" hR="76200" stAng="16200000" swAng="5400000"/>
                <a:lnTo>
                  <a:pt x="24892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14" name="Text 12"/>
          <p:cNvSpPr/>
          <p:nvPr/>
        </p:nvSpPr>
        <p:spPr>
          <a:xfrm>
            <a:off x="6451600" y="2831902"/>
            <a:ext cx="2040636"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Carshala Youse</a:t>
            </a:r>
            <a:endParaRPr lang="en-US" sz="1600" dirty="0"/>
          </a:p>
        </p:txBody>
      </p:sp>
      <p:sp>
        <p:nvSpPr>
          <p:cNvPr id="15" name="Text 13"/>
          <p:cNvSpPr/>
          <p:nvPr/>
        </p:nvSpPr>
        <p:spPr>
          <a:xfrm>
            <a:off x="6451600" y="3177282"/>
            <a:ext cx="2040636" cy="1092002"/>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Hawthorne, Atchison &amp; Riddle, LLC</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Personal injury, Product Liability, Family Law</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Montgomery</a:t>
            </a:r>
            <a:endParaRPr lang="en-US" sz="1200" dirty="0"/>
          </a:p>
        </p:txBody>
      </p:sp>
      <p:sp>
        <p:nvSpPr>
          <p:cNvPr id="16" name="Shape 14"/>
          <p:cNvSpPr/>
          <p:nvPr/>
        </p:nvSpPr>
        <p:spPr>
          <a:xfrm>
            <a:off x="8890000" y="2539802"/>
            <a:ext cx="2489200" cy="1958082"/>
          </a:xfrm>
          <a:prstGeom prst="roundRect">
            <a:avLst>
              <a:gd name="adj" fmla="val 3892"/>
            </a:avLst>
          </a:prstGeom>
          <a:solidFill>
            <a:srgbClr val="FFFFFF"/>
          </a:solidFill>
          <a:ln/>
        </p:spPr>
        <p:txBody>
          <a:bodyPr/>
          <a:lstStyle/>
          <a:p>
            <a:endParaRPr lang="en-US"/>
          </a:p>
        </p:txBody>
      </p:sp>
      <p:sp>
        <p:nvSpPr>
          <p:cNvPr id="17" name="Shape 15"/>
          <p:cNvSpPr/>
          <p:nvPr/>
        </p:nvSpPr>
        <p:spPr>
          <a:xfrm>
            <a:off x="8890000" y="2539802"/>
            <a:ext cx="2489200" cy="1958082"/>
          </a:xfrm>
          <a:custGeom>
            <a:avLst/>
            <a:gdLst/>
            <a:ahLst/>
            <a:cxnLst/>
            <a:rect l="l" t="t" r="r" b="b"/>
            <a:pathLst>
              <a:path w="2489200" h="1958082">
                <a:moveTo>
                  <a:pt x="0" y="76200"/>
                </a:moveTo>
                <a:lnTo>
                  <a:pt x="0" y="76200"/>
                </a:lnTo>
                <a:arcTo wR="76200" hR="76200" stAng="10800000" swAng="5400000"/>
                <a:lnTo>
                  <a:pt x="2413000" y="0"/>
                </a:lnTo>
                <a:arcTo wR="76200" hR="76200" stAng="16200000" swAng="5400000"/>
                <a:lnTo>
                  <a:pt x="24892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18" name="Text 16"/>
          <p:cNvSpPr/>
          <p:nvPr/>
        </p:nvSpPr>
        <p:spPr>
          <a:xfrm>
            <a:off x="9144000" y="2831902"/>
            <a:ext cx="2040636"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Hunter Compton</a:t>
            </a:r>
            <a:endParaRPr lang="en-US" sz="1600" dirty="0"/>
          </a:p>
        </p:txBody>
      </p:sp>
      <p:sp>
        <p:nvSpPr>
          <p:cNvPr id="19" name="Text 17"/>
          <p:cNvSpPr/>
          <p:nvPr/>
        </p:nvSpPr>
        <p:spPr>
          <a:xfrm>
            <a:off x="9144000" y="3177282"/>
            <a:ext cx="2040636"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Manley Traeger</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Personal Injury, Litigation</a:t>
            </a:r>
            <a:endParaRPr lang="en-US" sz="1200" dirty="0"/>
          </a:p>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Demopolis</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1F3A33"/>
        </a:solidFill>
        <a:effectLst/>
      </p:bgPr>
    </p:bg>
    <p:spTree>
      <p:nvGrpSpPr>
        <p:cNvPr id="1" name=""/>
        <p:cNvGrpSpPr/>
        <p:nvPr/>
      </p:nvGrpSpPr>
      <p:grpSpPr>
        <a:xfrm>
          <a:off x="0" y="0"/>
          <a:ext cx="0" cy="0"/>
          <a:chOff x="0" y="0"/>
          <a:chExt cx="0" cy="0"/>
        </a:xfrm>
      </p:grpSpPr>
      <p:pic>
        <p:nvPicPr>
          <p:cNvPr id="2" name="Image 0" descr="line"/>
          <p:cNvPicPr>
            <a:picLocks noChangeAspect="1"/>
          </p:cNvPicPr>
          <p:nvPr/>
        </p:nvPicPr>
        <p:blipFill>
          <a:blip r:embed="rId3"/>
          <a:srcRect/>
          <a:stretch/>
        </p:blipFill>
        <p:spPr>
          <a:xfrm>
            <a:off x="812800" y="1784449"/>
            <a:ext cx="1524000" cy="12700"/>
          </a:xfrm>
          <a:prstGeom prst="rect">
            <a:avLst/>
          </a:prstGeom>
        </p:spPr>
      </p:pic>
      <p:sp>
        <p:nvSpPr>
          <p:cNvPr id="3" name="Text 0"/>
          <p:cNvSpPr>
            <a:spLocks noGrp="1"/>
          </p:cNvSpPr>
          <p:nvPr>
            <p:ph type="title"/>
          </p:nvPr>
        </p:nvSpPr>
        <p:spPr>
          <a:xfrm>
            <a:off x="812800" y="2101949"/>
            <a:ext cx="9810750" cy="2997002"/>
          </a:xfrm>
          <a:prstGeom prst="rect">
            <a:avLst/>
          </a:prstGeom>
          <a:noFill/>
          <a:ln/>
        </p:spPr>
        <p:txBody>
          <a:bodyPr wrap="square" lIns="0" tIns="0" rIns="0" bIns="0" rtlCol="0" anchor="t">
            <a:normAutofit/>
          </a:bodyPr>
          <a:lstStyle/>
          <a:p>
            <a:pPr marL="0" indent="0" algn="l">
              <a:lnSpc>
                <a:spcPts val="4680"/>
              </a:lnSpc>
              <a:buNone/>
            </a:pPr>
            <a:r>
              <a:rPr lang="en-US" sz="3600" b="0" i="0" dirty="0">
                <a:solidFill>
                  <a:srgbClr val="F7F5EF"/>
                </a:solidFill>
                <a:latin typeface="Libre Baskerville" pitchFamily="18" charset="0"/>
                <a:ea typeface="Libre Baskerville" pitchFamily="18" charset="-122"/>
                <a:cs typeface="Libre Baskerville" pitchFamily="18" charset="-120"/>
              </a:rPr>
              <a:t>Small firms rarely win on ad spend. They win on relationships: in the community, with other lawyers, and with every client they have already served.</a:t>
            </a:r>
            <a:endParaRPr lang="en-US" sz="3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01 · COMMUNITY</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3A33"/>
                </a:solidFill>
                <a:latin typeface="Libre Baskerville" pitchFamily="18" charset="0"/>
                <a:ea typeface="Libre Baskerville" pitchFamily="18" charset="-122"/>
                <a:cs typeface="Libre Baskerville" pitchFamily="18" charset="-120"/>
              </a:rPr>
              <a:t>Be visible where you live</a:t>
            </a:r>
            <a:endParaRPr lang="en-US" sz="3600" dirty="0"/>
          </a:p>
        </p:txBody>
      </p:sp>
      <p:sp>
        <p:nvSpPr>
          <p:cNvPr id="4" name="Shape 2"/>
          <p:cNvSpPr/>
          <p:nvPr/>
        </p:nvSpPr>
        <p:spPr>
          <a:xfrm>
            <a:off x="812800" y="2036961"/>
            <a:ext cx="3386634" cy="2494161"/>
          </a:xfrm>
          <a:prstGeom prst="roundRect">
            <a:avLst>
              <a:gd name="adj" fmla="val 3055"/>
            </a:avLst>
          </a:prstGeom>
          <a:solidFill>
            <a:srgbClr val="FFFFFF"/>
          </a:solidFill>
          <a:ln/>
        </p:spPr>
        <p:txBody>
          <a:bodyPr/>
          <a:lstStyle/>
          <a:p>
            <a:endParaRPr lang="en-US"/>
          </a:p>
        </p:txBody>
      </p:sp>
      <p:sp>
        <p:nvSpPr>
          <p:cNvPr id="5" name="Text 3"/>
          <p:cNvSpPr/>
          <p:nvPr/>
        </p:nvSpPr>
        <p:spPr>
          <a:xfrm>
            <a:off x="1117600" y="2341761"/>
            <a:ext cx="2860345"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3A33"/>
                </a:solidFill>
                <a:latin typeface="Public Sans" pitchFamily="34" charset="0"/>
                <a:ea typeface="Public Sans" pitchFamily="34" charset="-122"/>
                <a:cs typeface="Public Sans" pitchFamily="34" charset="-120"/>
              </a:rPr>
              <a:t>Serve, don't sell</a:t>
            </a:r>
            <a:endParaRPr lang="en-US" sz="2200" dirty="0"/>
          </a:p>
        </p:txBody>
      </p:sp>
      <p:sp>
        <p:nvSpPr>
          <p:cNvPr id="6" name="Text 4"/>
          <p:cNvSpPr/>
          <p:nvPr/>
        </p:nvSpPr>
        <p:spPr>
          <a:xfrm>
            <a:off x="1117600" y="2804021"/>
            <a:ext cx="2860345" cy="144770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A54"/>
                </a:solidFill>
                <a:latin typeface="Public Sans" pitchFamily="34" charset="0"/>
                <a:ea typeface="Public Sans" pitchFamily="34" charset="-122"/>
                <a:cs typeface="Public Sans" pitchFamily="34" charset="-120"/>
              </a:rPr>
              <a:t>Join a nonprofit board or civic project you care about. Do real work there. Leave the business cards in your pocket.</a:t>
            </a:r>
            <a:endParaRPr lang="en-US" sz="1600" dirty="0"/>
          </a:p>
        </p:txBody>
      </p:sp>
      <p:sp>
        <p:nvSpPr>
          <p:cNvPr id="7" name="Shape 5"/>
          <p:cNvSpPr/>
          <p:nvPr/>
        </p:nvSpPr>
        <p:spPr>
          <a:xfrm>
            <a:off x="4402634" y="2036961"/>
            <a:ext cx="3386733" cy="2494161"/>
          </a:xfrm>
          <a:prstGeom prst="roundRect">
            <a:avLst>
              <a:gd name="adj" fmla="val 3055"/>
            </a:avLst>
          </a:prstGeom>
          <a:solidFill>
            <a:srgbClr val="FFFFFF"/>
          </a:solidFill>
          <a:ln/>
        </p:spPr>
        <p:txBody>
          <a:bodyPr/>
          <a:lstStyle/>
          <a:p>
            <a:endParaRPr lang="en-US"/>
          </a:p>
        </p:txBody>
      </p:sp>
      <p:sp>
        <p:nvSpPr>
          <p:cNvPr id="8" name="Text 6"/>
          <p:cNvSpPr/>
          <p:nvPr/>
        </p:nvSpPr>
        <p:spPr>
          <a:xfrm>
            <a:off x="4707434" y="2341761"/>
            <a:ext cx="2860447"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3A33"/>
                </a:solidFill>
                <a:latin typeface="Public Sans" pitchFamily="34" charset="0"/>
                <a:ea typeface="Public Sans" pitchFamily="34" charset="-122"/>
                <a:cs typeface="Public Sans" pitchFamily="34" charset="-120"/>
              </a:rPr>
              <a:t>Show up every time</a:t>
            </a:r>
            <a:endParaRPr lang="en-US" sz="2200" dirty="0"/>
          </a:p>
        </p:txBody>
      </p:sp>
      <p:sp>
        <p:nvSpPr>
          <p:cNvPr id="9" name="Text 7"/>
          <p:cNvSpPr/>
          <p:nvPr/>
        </p:nvSpPr>
        <p:spPr>
          <a:xfrm>
            <a:off x="4707434" y="2804021"/>
            <a:ext cx="2860447" cy="144770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A54"/>
                </a:solidFill>
                <a:latin typeface="Public Sans" pitchFamily="34" charset="0"/>
                <a:ea typeface="Public Sans" pitchFamily="34" charset="-122"/>
                <a:cs typeface="Public Sans" pitchFamily="34" charset="-120"/>
              </a:rPr>
              <a:t>Festivals, school events, downtown projects. When you’re in community with others, being there year after year counts more than any ad.</a:t>
            </a:r>
            <a:endParaRPr lang="en-US" sz="1600" dirty="0"/>
          </a:p>
        </p:txBody>
      </p:sp>
      <p:sp>
        <p:nvSpPr>
          <p:cNvPr id="10" name="Shape 8"/>
          <p:cNvSpPr/>
          <p:nvPr/>
        </p:nvSpPr>
        <p:spPr>
          <a:xfrm>
            <a:off x="7992566" y="2036961"/>
            <a:ext cx="3386634" cy="2494161"/>
          </a:xfrm>
          <a:prstGeom prst="roundRect">
            <a:avLst>
              <a:gd name="adj" fmla="val 3055"/>
            </a:avLst>
          </a:prstGeom>
          <a:solidFill>
            <a:srgbClr val="FFFFFF"/>
          </a:solidFill>
          <a:ln/>
        </p:spPr>
        <p:txBody>
          <a:bodyPr/>
          <a:lstStyle/>
          <a:p>
            <a:endParaRPr lang="en-US"/>
          </a:p>
        </p:txBody>
      </p:sp>
      <p:sp>
        <p:nvSpPr>
          <p:cNvPr id="11" name="Text 9"/>
          <p:cNvSpPr/>
          <p:nvPr/>
        </p:nvSpPr>
        <p:spPr>
          <a:xfrm>
            <a:off x="8297366" y="2341761"/>
            <a:ext cx="2860345"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3A33"/>
                </a:solidFill>
                <a:latin typeface="Public Sans" pitchFamily="34" charset="0"/>
                <a:ea typeface="Public Sans" pitchFamily="34" charset="-122"/>
                <a:cs typeface="Public Sans" pitchFamily="34" charset="-120"/>
              </a:rPr>
              <a:t>Be the first call</a:t>
            </a:r>
            <a:endParaRPr lang="en-US" sz="2200" dirty="0"/>
          </a:p>
        </p:txBody>
      </p:sp>
      <p:sp>
        <p:nvSpPr>
          <p:cNvPr id="12" name="Text 10"/>
          <p:cNvSpPr/>
          <p:nvPr/>
        </p:nvSpPr>
        <p:spPr>
          <a:xfrm>
            <a:off x="8297366" y="2804021"/>
            <a:ext cx="2860345" cy="1163241"/>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A54"/>
                </a:solidFill>
                <a:latin typeface="Public Sans" pitchFamily="34" charset="0"/>
                <a:ea typeface="Public Sans" pitchFamily="34" charset="-122"/>
                <a:cs typeface="Public Sans" pitchFamily="34" charset="-120"/>
              </a:rPr>
              <a:t>Answer the question even when there's no case in it. People remember who helped them sort things out.</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6">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02 · LAWYER REFERRALS</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3A33"/>
                </a:solidFill>
                <a:latin typeface="Libre Baskerville" pitchFamily="18" charset="0"/>
                <a:ea typeface="Libre Baskerville" pitchFamily="18" charset="-122"/>
                <a:cs typeface="Libre Baskerville" pitchFamily="18" charset="-120"/>
              </a:rPr>
              <a:t>Make other lawyers your best source</a:t>
            </a:r>
            <a:endParaRPr lang="en-US" sz="3600" dirty="0"/>
          </a:p>
        </p:txBody>
      </p:sp>
      <p:sp>
        <p:nvSpPr>
          <p:cNvPr id="4" name="Shape 2"/>
          <p:cNvSpPr/>
          <p:nvPr/>
        </p:nvSpPr>
        <p:spPr>
          <a:xfrm>
            <a:off x="812800" y="1986161"/>
            <a:ext cx="5181600" cy="1925241"/>
          </a:xfrm>
          <a:prstGeom prst="roundRect">
            <a:avLst>
              <a:gd name="adj" fmla="val 3958"/>
            </a:avLst>
          </a:prstGeom>
          <a:solidFill>
            <a:srgbClr val="FFFFFF"/>
          </a:solidFill>
          <a:ln/>
        </p:spPr>
        <p:txBody>
          <a:bodyPr/>
          <a:lstStyle/>
          <a:p>
            <a:endParaRPr lang="en-US"/>
          </a:p>
        </p:txBody>
      </p:sp>
      <p:sp>
        <p:nvSpPr>
          <p:cNvPr id="5" name="Text 3"/>
          <p:cNvSpPr/>
          <p:nvPr/>
        </p:nvSpPr>
        <p:spPr>
          <a:xfrm>
            <a:off x="1117600" y="2290961"/>
            <a:ext cx="4709160"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3A33"/>
                </a:solidFill>
                <a:latin typeface="Public Sans" pitchFamily="34" charset="0"/>
                <a:ea typeface="Public Sans" pitchFamily="34" charset="-122"/>
                <a:cs typeface="Public Sans" pitchFamily="34" charset="-120"/>
              </a:rPr>
              <a:t>Give first</a:t>
            </a:r>
            <a:endParaRPr lang="en-US" sz="2200" dirty="0"/>
          </a:p>
        </p:txBody>
      </p:sp>
      <p:sp>
        <p:nvSpPr>
          <p:cNvPr id="6" name="Text 4"/>
          <p:cNvSpPr/>
          <p:nvPr/>
        </p:nvSpPr>
        <p:spPr>
          <a:xfrm>
            <a:off x="1117600" y="2753221"/>
            <a:ext cx="4709160"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A54"/>
                </a:solidFill>
                <a:latin typeface="Public Sans" pitchFamily="34" charset="0"/>
                <a:ea typeface="Public Sans" pitchFamily="34" charset="-122"/>
                <a:cs typeface="Public Sans" pitchFamily="34" charset="-120"/>
              </a:rPr>
              <a:t>Send out the cases you don't handle to lawyers you trust. Follow up so the client and the lawyer both know you cared.</a:t>
            </a:r>
            <a:endParaRPr lang="en-US" sz="1600" dirty="0"/>
          </a:p>
        </p:txBody>
      </p:sp>
      <p:sp>
        <p:nvSpPr>
          <p:cNvPr id="7" name="Shape 5"/>
          <p:cNvSpPr/>
          <p:nvPr/>
        </p:nvSpPr>
        <p:spPr>
          <a:xfrm>
            <a:off x="6197600" y="1986161"/>
            <a:ext cx="5181600" cy="1925241"/>
          </a:xfrm>
          <a:prstGeom prst="roundRect">
            <a:avLst>
              <a:gd name="adj" fmla="val 3958"/>
            </a:avLst>
          </a:prstGeom>
          <a:solidFill>
            <a:srgbClr val="FFFFFF"/>
          </a:solidFill>
          <a:ln/>
        </p:spPr>
        <p:txBody>
          <a:bodyPr/>
          <a:lstStyle/>
          <a:p>
            <a:endParaRPr lang="en-US"/>
          </a:p>
        </p:txBody>
      </p:sp>
      <p:sp>
        <p:nvSpPr>
          <p:cNvPr id="8" name="Text 6"/>
          <p:cNvSpPr/>
          <p:nvPr/>
        </p:nvSpPr>
        <p:spPr>
          <a:xfrm>
            <a:off x="6502400" y="2290961"/>
            <a:ext cx="4709160"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1F3A33"/>
                </a:solidFill>
                <a:latin typeface="Public Sans" pitchFamily="34" charset="0"/>
                <a:ea typeface="Public Sans" pitchFamily="34" charset="-122"/>
                <a:cs typeface="Public Sans" pitchFamily="34" charset="-120"/>
              </a:rPr>
              <a:t>Create the Best Team for your Client</a:t>
            </a:r>
            <a:endParaRPr lang="en-US" sz="2200" dirty="0"/>
          </a:p>
        </p:txBody>
      </p:sp>
      <p:sp>
        <p:nvSpPr>
          <p:cNvPr id="9" name="Text 7"/>
          <p:cNvSpPr/>
          <p:nvPr/>
        </p:nvSpPr>
        <p:spPr>
          <a:xfrm>
            <a:off x="6502400" y="2753221"/>
            <a:ext cx="4709160" cy="87878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4A5A54"/>
                </a:solidFill>
                <a:latin typeface="Public Sans" pitchFamily="34" charset="0"/>
                <a:ea typeface="Public Sans" pitchFamily="34" charset="-122"/>
                <a:cs typeface="Public Sans" pitchFamily="34" charset="-120"/>
              </a:rPr>
              <a:t>Partner on mass tort and complex cases that a small firm can't carry alone. Keep the client, add the resources.</a:t>
            </a:r>
            <a:endParaRPr lang="en-US" sz="1600" dirty="0"/>
          </a:p>
        </p:txBody>
      </p:sp>
      <p:sp>
        <p:nvSpPr>
          <p:cNvPr id="10" name="Text 8"/>
          <p:cNvSpPr/>
          <p:nvPr/>
        </p:nvSpPr>
        <p:spPr>
          <a:xfrm>
            <a:off x="812800" y="4267002"/>
            <a:ext cx="10566400" cy="904081"/>
          </a:xfrm>
          <a:prstGeom prst="roundRect">
            <a:avLst>
              <a:gd name="adj" fmla="val 8428"/>
            </a:avLst>
          </a:prstGeom>
          <a:solidFill>
            <a:srgbClr val="EDEAE0"/>
          </a:solidFill>
          <a:ln/>
        </p:spPr>
        <p:txBody>
          <a:bodyPr wrap="square" lIns="320582" tIns="168182" rIns="0" bIns="168182" rtlCol="0" anchor="ctr">
            <a:normAutofit/>
          </a:bodyPr>
          <a:lstStyle/>
          <a:p>
            <a:pPr marL="0" indent="0" algn="l">
              <a:lnSpc>
                <a:spcPts val="1960"/>
              </a:lnSpc>
              <a:buNone/>
            </a:pPr>
            <a:r>
              <a:rPr lang="en-US" sz="1400" b="1" dirty="0">
                <a:solidFill>
                  <a:srgbClr val="1F3A33"/>
                </a:solidFill>
                <a:latin typeface="Public Sans" pitchFamily="34" charset="0"/>
                <a:ea typeface="Public Sans" pitchFamily="34" charset="-122"/>
                <a:cs typeface="Public Sans" pitchFamily="34" charset="-120"/>
              </a:rPr>
              <a:t>Do it by the rules.</a:t>
            </a:r>
            <a:r>
              <a:rPr lang="en-US" sz="1400" dirty="0">
                <a:solidFill>
                  <a:srgbClr val="1F3A33"/>
                </a:solidFill>
                <a:latin typeface="Public Sans" pitchFamily="34" charset="0"/>
                <a:ea typeface="Public Sans" pitchFamily="34" charset="-122"/>
                <a:cs typeface="Public Sans" pitchFamily="34" charset="-120"/>
              </a:rPr>
              <a:t> Fee splits under Ala. R. Prof. Conduct 1.5(e) need the client's consent, a reasonable total fee, and the work or joint responsibility shared. Put it in writing. </a:t>
            </a:r>
            <a:endParaRPr lang="en-US" sz="1400" dirty="0"/>
          </a:p>
        </p:txBody>
      </p:sp>
      <p:sp>
        <p:nvSpPr>
          <p:cNvPr id="11" name="Shape 9"/>
          <p:cNvSpPr/>
          <p:nvPr/>
        </p:nvSpPr>
        <p:spPr>
          <a:xfrm>
            <a:off x="812800" y="4267002"/>
            <a:ext cx="10566400" cy="904081"/>
          </a:xfrm>
          <a:custGeom>
            <a:avLst/>
            <a:gdLst/>
            <a:ahLst/>
            <a:cxnLst/>
            <a:rect l="l" t="t" r="r" b="b"/>
            <a:pathLst>
              <a:path w="10566400" h="904081">
                <a:moveTo>
                  <a:pt x="76200" y="904081"/>
                </a:moveTo>
                <a:lnTo>
                  <a:pt x="76200" y="904081"/>
                </a:lnTo>
                <a:arcTo wR="76200" hR="76200" stAng="5400000" swAng="5400000"/>
                <a:lnTo>
                  <a:pt x="0" y="76200"/>
                </a:lnTo>
                <a:arcTo wR="76200" hR="76200" stAng="10800000" swAng="5400000"/>
                <a:lnTo>
                  <a:pt x="76200" y="0"/>
                </a:lnTo>
                <a:arcTo wR="38100" hR="76200" stAng="16200000" swAng="-5400000"/>
                <a:lnTo>
                  <a:pt x="38100" y="827881"/>
                </a:lnTo>
                <a:arcTo wR="38100" hR="76200" stAng="10800000" swAng="-5400000"/>
                <a:close/>
              </a:path>
            </a:pathLst>
          </a:custGeom>
          <a:solidFill>
            <a:srgbClr val="D9B54A"/>
          </a:solidFill>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7">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03 · CLIENT EXPERIENCE</a:t>
            </a:r>
            <a:endParaRPr lang="en-US" sz="1200" dirty="0"/>
          </a:p>
        </p:txBody>
      </p:sp>
      <p:sp>
        <p:nvSpPr>
          <p:cNvPr id="3" name="Text 1"/>
          <p:cNvSpPr>
            <a:spLocks noGrp="1"/>
          </p:cNvSpPr>
          <p:nvPr>
            <p:ph type="title"/>
          </p:nvPr>
        </p:nvSpPr>
        <p:spPr>
          <a:xfrm>
            <a:off x="812800" y="1127720"/>
            <a:ext cx="11379200"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3A33"/>
                </a:solidFill>
                <a:latin typeface="Libre Baskerville" pitchFamily="18" charset="0"/>
                <a:ea typeface="Libre Baskerville" pitchFamily="18" charset="-122"/>
                <a:cs typeface="Libre Baskerville" pitchFamily="18" charset="-120"/>
              </a:rPr>
              <a:t>Every closed file can send you the next case</a:t>
            </a:r>
            <a:endParaRPr lang="en-US" sz="3600" dirty="0"/>
          </a:p>
        </p:txBody>
      </p:sp>
      <p:sp>
        <p:nvSpPr>
          <p:cNvPr id="4" name="Shape 2"/>
          <p:cNvSpPr/>
          <p:nvPr/>
        </p:nvSpPr>
        <p:spPr>
          <a:xfrm>
            <a:off x="812800" y="2036961"/>
            <a:ext cx="2527300" cy="1846362"/>
          </a:xfrm>
          <a:prstGeom prst="roundRect">
            <a:avLst>
              <a:gd name="adj" fmla="val 4127"/>
            </a:avLst>
          </a:prstGeom>
          <a:solidFill>
            <a:srgbClr val="FFFFFF"/>
          </a:solidFill>
          <a:ln/>
        </p:spPr>
        <p:txBody>
          <a:bodyPr/>
          <a:lstStyle/>
          <a:p>
            <a:endParaRPr lang="en-US"/>
          </a:p>
        </p:txBody>
      </p:sp>
      <p:sp>
        <p:nvSpPr>
          <p:cNvPr id="5" name="Shape 3"/>
          <p:cNvSpPr/>
          <p:nvPr/>
        </p:nvSpPr>
        <p:spPr>
          <a:xfrm>
            <a:off x="812800" y="2036961"/>
            <a:ext cx="2527300" cy="1846362"/>
          </a:xfrm>
          <a:custGeom>
            <a:avLst/>
            <a:gdLst/>
            <a:ahLst/>
            <a:cxnLst/>
            <a:rect l="l" t="t" r="r" b="b"/>
            <a:pathLst>
              <a:path w="2527300" h="18463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6" name="Text 4"/>
          <p:cNvSpPr/>
          <p:nvPr/>
        </p:nvSpPr>
        <p:spPr>
          <a:xfrm>
            <a:off x="1066800" y="23290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1</a:t>
            </a:r>
            <a:endParaRPr lang="en-US" sz="1200" dirty="0"/>
          </a:p>
        </p:txBody>
      </p:sp>
      <p:sp>
        <p:nvSpPr>
          <p:cNvPr id="7" name="Text 5"/>
          <p:cNvSpPr/>
          <p:nvPr/>
        </p:nvSpPr>
        <p:spPr>
          <a:xfrm>
            <a:off x="1066800" y="26439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Intake</a:t>
            </a:r>
            <a:endParaRPr lang="en-US" sz="1600" dirty="0"/>
          </a:p>
        </p:txBody>
      </p:sp>
      <p:sp>
        <p:nvSpPr>
          <p:cNvPr id="8" name="Text 6"/>
          <p:cNvSpPr/>
          <p:nvPr/>
        </p:nvSpPr>
        <p:spPr>
          <a:xfrm>
            <a:off x="1066800" y="2989362"/>
            <a:ext cx="2079879"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Call back the same day. Explain what happens next in plain words.</a:t>
            </a:r>
            <a:endParaRPr lang="en-US" sz="1200" dirty="0"/>
          </a:p>
        </p:txBody>
      </p:sp>
      <p:sp>
        <p:nvSpPr>
          <p:cNvPr id="9" name="Shape 7"/>
          <p:cNvSpPr/>
          <p:nvPr/>
        </p:nvSpPr>
        <p:spPr>
          <a:xfrm>
            <a:off x="3492500" y="2036961"/>
            <a:ext cx="2527300" cy="1846362"/>
          </a:xfrm>
          <a:prstGeom prst="roundRect">
            <a:avLst>
              <a:gd name="adj" fmla="val 4127"/>
            </a:avLst>
          </a:prstGeom>
          <a:solidFill>
            <a:srgbClr val="FFFFFF"/>
          </a:solidFill>
          <a:ln/>
        </p:spPr>
        <p:txBody>
          <a:bodyPr/>
          <a:lstStyle/>
          <a:p>
            <a:endParaRPr lang="en-US"/>
          </a:p>
        </p:txBody>
      </p:sp>
      <p:sp>
        <p:nvSpPr>
          <p:cNvPr id="10" name="Shape 8"/>
          <p:cNvSpPr/>
          <p:nvPr/>
        </p:nvSpPr>
        <p:spPr>
          <a:xfrm>
            <a:off x="3492500" y="2036961"/>
            <a:ext cx="2527300" cy="1846362"/>
          </a:xfrm>
          <a:custGeom>
            <a:avLst/>
            <a:gdLst/>
            <a:ahLst/>
            <a:cxnLst/>
            <a:rect l="l" t="t" r="r" b="b"/>
            <a:pathLst>
              <a:path w="2527300" h="18463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11" name="Text 9"/>
          <p:cNvSpPr/>
          <p:nvPr/>
        </p:nvSpPr>
        <p:spPr>
          <a:xfrm>
            <a:off x="3746500" y="23290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2</a:t>
            </a:r>
            <a:endParaRPr lang="en-US" sz="1200" dirty="0"/>
          </a:p>
        </p:txBody>
      </p:sp>
      <p:sp>
        <p:nvSpPr>
          <p:cNvPr id="12" name="Text 10"/>
          <p:cNvSpPr/>
          <p:nvPr/>
        </p:nvSpPr>
        <p:spPr>
          <a:xfrm>
            <a:off x="3746500" y="26439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During</a:t>
            </a:r>
            <a:endParaRPr lang="en-US" sz="1600" dirty="0"/>
          </a:p>
        </p:txBody>
      </p:sp>
      <p:sp>
        <p:nvSpPr>
          <p:cNvPr id="13" name="Text 11"/>
          <p:cNvSpPr/>
          <p:nvPr/>
        </p:nvSpPr>
        <p:spPr>
          <a:xfrm>
            <a:off x="3746500" y="2989362"/>
            <a:ext cx="2079879"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Update clients before they have to call you, even when there's no news.</a:t>
            </a:r>
            <a:endParaRPr lang="en-US" sz="1200" dirty="0"/>
          </a:p>
        </p:txBody>
      </p:sp>
      <p:sp>
        <p:nvSpPr>
          <p:cNvPr id="14" name="Shape 12"/>
          <p:cNvSpPr/>
          <p:nvPr/>
        </p:nvSpPr>
        <p:spPr>
          <a:xfrm>
            <a:off x="6172200" y="2036961"/>
            <a:ext cx="2527300" cy="1846362"/>
          </a:xfrm>
          <a:prstGeom prst="roundRect">
            <a:avLst>
              <a:gd name="adj" fmla="val 4127"/>
            </a:avLst>
          </a:prstGeom>
          <a:solidFill>
            <a:srgbClr val="FFFFFF"/>
          </a:solidFill>
          <a:ln/>
        </p:spPr>
        <p:txBody>
          <a:bodyPr/>
          <a:lstStyle/>
          <a:p>
            <a:endParaRPr lang="en-US"/>
          </a:p>
        </p:txBody>
      </p:sp>
      <p:sp>
        <p:nvSpPr>
          <p:cNvPr id="15" name="Shape 13"/>
          <p:cNvSpPr/>
          <p:nvPr/>
        </p:nvSpPr>
        <p:spPr>
          <a:xfrm>
            <a:off x="6172200" y="2036961"/>
            <a:ext cx="2527300" cy="1846362"/>
          </a:xfrm>
          <a:custGeom>
            <a:avLst/>
            <a:gdLst/>
            <a:ahLst/>
            <a:cxnLst/>
            <a:rect l="l" t="t" r="r" b="b"/>
            <a:pathLst>
              <a:path w="2527300" h="18463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16" name="Text 14"/>
          <p:cNvSpPr/>
          <p:nvPr/>
        </p:nvSpPr>
        <p:spPr>
          <a:xfrm>
            <a:off x="6426200" y="23290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3</a:t>
            </a:r>
            <a:endParaRPr lang="en-US" sz="1200" dirty="0"/>
          </a:p>
        </p:txBody>
      </p:sp>
      <p:sp>
        <p:nvSpPr>
          <p:cNvPr id="17" name="Text 15"/>
          <p:cNvSpPr/>
          <p:nvPr/>
        </p:nvSpPr>
        <p:spPr>
          <a:xfrm>
            <a:off x="6426200" y="26439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Closing</a:t>
            </a:r>
            <a:endParaRPr lang="en-US" sz="1600" dirty="0"/>
          </a:p>
        </p:txBody>
      </p:sp>
      <p:sp>
        <p:nvSpPr>
          <p:cNvPr id="18" name="Text 16"/>
          <p:cNvSpPr/>
          <p:nvPr/>
        </p:nvSpPr>
        <p:spPr>
          <a:xfrm>
            <a:off x="6426200" y="2989362"/>
            <a:ext cx="2079879"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Walk through the settlement statement in person. Ask how you did.</a:t>
            </a:r>
            <a:endParaRPr lang="en-US" sz="1200" dirty="0"/>
          </a:p>
        </p:txBody>
      </p:sp>
      <p:sp>
        <p:nvSpPr>
          <p:cNvPr id="19" name="Shape 17"/>
          <p:cNvSpPr/>
          <p:nvPr/>
        </p:nvSpPr>
        <p:spPr>
          <a:xfrm>
            <a:off x="8851900" y="2036961"/>
            <a:ext cx="2527300" cy="1846362"/>
          </a:xfrm>
          <a:prstGeom prst="roundRect">
            <a:avLst>
              <a:gd name="adj" fmla="val 4127"/>
            </a:avLst>
          </a:prstGeom>
          <a:solidFill>
            <a:srgbClr val="FFFFFF"/>
          </a:solidFill>
          <a:ln/>
        </p:spPr>
        <p:txBody>
          <a:bodyPr/>
          <a:lstStyle/>
          <a:p>
            <a:endParaRPr lang="en-US"/>
          </a:p>
        </p:txBody>
      </p:sp>
      <p:sp>
        <p:nvSpPr>
          <p:cNvPr id="20" name="Shape 18"/>
          <p:cNvSpPr/>
          <p:nvPr/>
        </p:nvSpPr>
        <p:spPr>
          <a:xfrm>
            <a:off x="8851900" y="2036961"/>
            <a:ext cx="2527300" cy="1846362"/>
          </a:xfrm>
          <a:custGeom>
            <a:avLst/>
            <a:gdLst/>
            <a:ahLst/>
            <a:cxnLst/>
            <a:rect l="l" t="t" r="r" b="b"/>
            <a:pathLst>
              <a:path w="2527300" h="18463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D9B54A"/>
          </a:solidFill>
          <a:ln/>
        </p:spPr>
        <p:txBody>
          <a:bodyPr/>
          <a:lstStyle/>
          <a:p>
            <a:endParaRPr lang="en-US"/>
          </a:p>
        </p:txBody>
      </p:sp>
      <p:sp>
        <p:nvSpPr>
          <p:cNvPr id="21" name="Text 19"/>
          <p:cNvSpPr/>
          <p:nvPr/>
        </p:nvSpPr>
        <p:spPr>
          <a:xfrm>
            <a:off x="9105900" y="23290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4</a:t>
            </a:r>
            <a:endParaRPr lang="en-US" sz="1200" dirty="0"/>
          </a:p>
        </p:txBody>
      </p:sp>
      <p:sp>
        <p:nvSpPr>
          <p:cNvPr id="22" name="Text 20"/>
          <p:cNvSpPr/>
          <p:nvPr/>
        </p:nvSpPr>
        <p:spPr>
          <a:xfrm>
            <a:off x="9105900" y="26439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After</a:t>
            </a:r>
            <a:endParaRPr lang="en-US" sz="1600" dirty="0"/>
          </a:p>
        </p:txBody>
      </p:sp>
      <p:sp>
        <p:nvSpPr>
          <p:cNvPr id="23" name="Text 21"/>
          <p:cNvSpPr/>
          <p:nvPr/>
        </p:nvSpPr>
        <p:spPr>
          <a:xfrm>
            <a:off x="9105900" y="2989362"/>
            <a:ext cx="2079879"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Keep in touch: a card, a check-in call, an invitation to community events.</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03 · CLIENT EXPERIENCE</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3A33"/>
                </a:solidFill>
                <a:latin typeface="Libre Baskerville" pitchFamily="18" charset="0"/>
                <a:ea typeface="Libre Baskerville" pitchFamily="18" charset="-122"/>
                <a:cs typeface="Libre Baskerville" pitchFamily="18" charset="-120"/>
              </a:rPr>
              <a:t>Your closed files are a lead list</a:t>
            </a:r>
            <a:endParaRPr lang="en-US" sz="3600" dirty="0"/>
          </a:p>
        </p:txBody>
      </p:sp>
      <p:graphicFrame>
        <p:nvGraphicFramePr>
          <p:cNvPr id="4" name="Table 0"/>
          <p:cNvGraphicFramePr>
            <a:graphicFrameLocks noGrp="1"/>
          </p:cNvGraphicFramePr>
          <p:nvPr/>
        </p:nvGraphicFramePr>
        <p:xfrm>
          <a:off x="825500" y="1948061"/>
          <a:ext cx="10553700" cy="2701727"/>
        </p:xfrm>
        <a:graphic>
          <a:graphicData uri="http://schemas.openxmlformats.org/drawingml/2006/table">
            <a:tbl>
              <a:tblPr/>
              <a:tblGrid>
                <a:gridCol w="5804535">
                  <a:extLst>
                    <a:ext uri="{9D8B030D-6E8A-4147-A177-3AD203B41FA5}">
                      <a16:colId xmlns:a16="http://schemas.microsoft.com/office/drawing/2014/main" val="20000"/>
                    </a:ext>
                  </a:extLst>
                </a:gridCol>
                <a:gridCol w="4749165">
                  <a:extLst>
                    <a:ext uri="{9D8B030D-6E8A-4147-A177-3AD203B41FA5}">
                      <a16:colId xmlns:a16="http://schemas.microsoft.com/office/drawing/2014/main" val="20001"/>
                    </a:ext>
                  </a:extLst>
                </a:gridCol>
              </a:tblGrid>
              <a:tr h="385961">
                <a:tc>
                  <a:txBody>
                    <a:bodyPr/>
                    <a:lstStyle/>
                    <a:p>
                      <a:pPr marL="0" indent="0">
                        <a:lnSpc>
                          <a:spcPts val="1960"/>
                        </a:lnSpc>
                        <a:buNone/>
                      </a:pPr>
                      <a:r>
                        <a:rPr lang="en-US" sz="1400" b="1" dirty="0">
                          <a:solidFill>
                            <a:srgbClr val="1F3A33"/>
                          </a:solidFill>
                          <a:latin typeface="Public Sans" pitchFamily="34" charset="0"/>
                          <a:ea typeface="Public Sans" pitchFamily="34" charset="-122"/>
                          <a:cs typeface="Public Sans" pitchFamily="34" charset="-120"/>
                        </a:rPr>
                        <a:t>What's already in your files</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B7B5B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7B5B1"/>
                      </a:solidFill>
                      <a:prstDash val="solid"/>
                      <a:round/>
                      <a:headEnd type="none" w="med" len="med"/>
                      <a:tailEnd type="none" w="med" len="med"/>
                    </a:lnB>
                    <a:solidFill>
                      <a:srgbClr val="E5E3DD"/>
                    </a:solidFill>
                  </a:tcPr>
                </a:tc>
                <a:tc>
                  <a:txBody>
                    <a:bodyPr/>
                    <a:lstStyle/>
                    <a:p>
                      <a:pPr marL="0" indent="0">
                        <a:lnSpc>
                          <a:spcPts val="1960"/>
                        </a:lnSpc>
                        <a:buNone/>
                      </a:pPr>
                      <a:r>
                        <a:rPr lang="en-US" sz="1400" b="1" dirty="0">
                          <a:solidFill>
                            <a:srgbClr val="1F3A33"/>
                          </a:solidFill>
                          <a:latin typeface="Public Sans" pitchFamily="34" charset="0"/>
                          <a:ea typeface="Public Sans" pitchFamily="34" charset="-122"/>
                          <a:cs typeface="Public Sans" pitchFamily="34" charset="-120"/>
                        </a:rPr>
                        <a:t>What it may point to</a:t>
                      </a:r>
                      <a:endParaRPr lang="en-US" sz="1400" dirty="0">
                        <a:latin typeface="Public Sans" charset="0"/>
                        <a:ea typeface="Public Sans" charset="0"/>
                        <a:cs typeface="Public Sans" charset="0"/>
                      </a:endParaRPr>
                    </a:p>
                  </a:txBody>
                  <a:tcPr marL="62230" marR="62230" marT="62230" marB="62230">
                    <a:lnL w="12700" cap="flat" cmpd="sng" algn="ctr">
                      <a:solidFill>
                        <a:srgbClr val="B7B5B1"/>
                      </a:solidFill>
                      <a:prstDash val="solid"/>
                      <a:round/>
                      <a:headEnd type="none" w="med" len="med"/>
                      <a:tailEnd type="none" w="med" len="med"/>
                    </a:lnL>
                    <a:lnR w="12700" cap="flat" cmpd="sng" algn="ctr">
                      <a:solidFill>
                        <a:srgbClr val="B7B5B1"/>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7B5B1"/>
                      </a:solidFill>
                      <a:prstDash val="solid"/>
                      <a:round/>
                      <a:headEnd type="none" w="med" len="med"/>
                      <a:tailEnd type="none" w="med" len="med"/>
                    </a:lnB>
                    <a:solidFill>
                      <a:srgbClr val="E5E3DD"/>
                    </a:solidFill>
                  </a:tcPr>
                </a:tc>
                <a:extLst>
                  <a:ext uri="{0D108BD9-81ED-4DB2-BD59-A6C34878D82A}">
                    <a16:rowId xmlns:a16="http://schemas.microsoft.com/office/drawing/2014/main" val="10000"/>
                  </a:ext>
                </a:extLst>
              </a:tr>
              <a:tr h="385961">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Suboxone or other medication-assisted treatment</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7B5B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Suboxone dental injury claims</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7B5B1"/>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1"/>
                  </a:ext>
                </a:extLst>
              </a:tr>
              <a:tr h="385961">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Ozempic, Wegovy or other GLP-1 prescriptions</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BDBBB3"/>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DBBB3"/>
                      </a:solidFill>
                      <a:prstDash val="solid"/>
                      <a:round/>
                      <a:headEnd type="none" w="med" len="med"/>
                      <a:tailEnd type="none" w="med" len="med"/>
                    </a:lnB>
                    <a:solidFill>
                      <a:srgbClr val="EDEAE0"/>
                    </a:solidFill>
                  </a:tcPr>
                </a:tc>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NAION vision-loss claims</a:t>
                      </a:r>
                      <a:endParaRPr lang="en-US" sz="1400" dirty="0">
                        <a:latin typeface="Public Sans" charset="0"/>
                        <a:ea typeface="Public Sans" charset="0"/>
                        <a:cs typeface="Public Sans" charset="0"/>
                      </a:endParaRPr>
                    </a:p>
                  </a:txBody>
                  <a:tcPr marL="62230" marR="62230" marT="62230" marB="62230">
                    <a:lnL w="12700" cap="flat" cmpd="sng" algn="ctr">
                      <a:solidFill>
                        <a:srgbClr val="BDBBB3"/>
                      </a:solidFill>
                      <a:prstDash val="solid"/>
                      <a:round/>
                      <a:headEnd type="none" w="med" len="med"/>
                      <a:tailEnd type="none" w="med" len="med"/>
                    </a:lnL>
                    <a:lnR w="12700" cap="flat" cmpd="sng" algn="ctr">
                      <a:solidFill>
                        <a:srgbClr val="BDBBB3"/>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DBBB3"/>
                      </a:solidFill>
                      <a:prstDash val="solid"/>
                      <a:round/>
                      <a:headEnd type="none" w="med" len="med"/>
                      <a:tailEnd type="none" w="med" len="med"/>
                    </a:lnB>
                    <a:solidFill>
                      <a:srgbClr val="EDEAE0"/>
                    </a:solidFill>
                  </a:tcPr>
                </a:tc>
                <a:extLst>
                  <a:ext uri="{0D108BD9-81ED-4DB2-BD59-A6C34878D82A}">
                    <a16:rowId xmlns:a16="http://schemas.microsoft.com/office/drawing/2014/main" val="10002"/>
                  </a:ext>
                </a:extLst>
              </a:tr>
              <a:tr h="385961">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Years of chemical hair relaxer use</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DBBB3"/>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Reproductive cancer claims</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DBBB3"/>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3"/>
                  </a:ext>
                </a:extLst>
              </a:tr>
              <a:tr h="385961">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NICU or premature-birth history</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BDBBB3"/>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DBBB3"/>
                      </a:solidFill>
                      <a:prstDash val="solid"/>
                      <a:round/>
                      <a:headEnd type="none" w="med" len="med"/>
                      <a:tailEnd type="none" w="med" len="med"/>
                    </a:lnB>
                    <a:solidFill>
                      <a:srgbClr val="EDEAE0"/>
                    </a:solidFill>
                  </a:tcPr>
                </a:tc>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NEC baby formula claims</a:t>
                      </a:r>
                      <a:endParaRPr lang="en-US" sz="1400" dirty="0">
                        <a:latin typeface="Public Sans" charset="0"/>
                        <a:ea typeface="Public Sans" charset="0"/>
                        <a:cs typeface="Public Sans" charset="0"/>
                      </a:endParaRPr>
                    </a:p>
                  </a:txBody>
                  <a:tcPr marL="62230" marR="62230" marT="62230" marB="62230">
                    <a:lnL w="12700" cap="flat" cmpd="sng" algn="ctr">
                      <a:solidFill>
                        <a:srgbClr val="BDBBB3"/>
                      </a:solidFill>
                      <a:prstDash val="solid"/>
                      <a:round/>
                      <a:headEnd type="none" w="med" len="med"/>
                      <a:tailEnd type="none" w="med" len="med"/>
                    </a:lnL>
                    <a:lnR w="12700" cap="flat" cmpd="sng" algn="ctr">
                      <a:solidFill>
                        <a:srgbClr val="BDBBB3"/>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DBBB3"/>
                      </a:solidFill>
                      <a:prstDash val="solid"/>
                      <a:round/>
                      <a:headEnd type="none" w="med" len="med"/>
                      <a:tailEnd type="none" w="med" len="med"/>
                    </a:lnB>
                    <a:solidFill>
                      <a:srgbClr val="EDEAE0"/>
                    </a:solidFill>
                  </a:tcPr>
                </a:tc>
                <a:extLst>
                  <a:ext uri="{0D108BD9-81ED-4DB2-BD59-A6C34878D82A}">
                    <a16:rowId xmlns:a16="http://schemas.microsoft.com/office/drawing/2014/main" val="10004"/>
                  </a:ext>
                </a:extLst>
              </a:tr>
              <a:tr h="385961">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Juvenile detention, foster or group-home history</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DBBB3"/>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Institutional abuse claims</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C5C4BF"/>
                      </a:solidFill>
                      <a:prstDash val="solid"/>
                      <a:round/>
                      <a:headEnd type="none" w="med" len="med"/>
                      <a:tailEnd type="none" w="med" len="med"/>
                    </a:lnR>
                    <a:lnT w="12700" cap="flat" cmpd="sng" algn="ctr">
                      <a:solidFill>
                        <a:srgbClr val="BDBBB3"/>
                      </a:solidFill>
                      <a:prstDash val="solid"/>
                      <a:round/>
                      <a:headEnd type="none" w="med" len="med"/>
                      <a:tailEnd type="none" w="med" len="med"/>
                    </a:lnT>
                    <a:lnB w="12700" cap="flat" cmpd="sng" algn="ctr">
                      <a:solidFill>
                        <a:srgbClr val="C5C4BF"/>
                      </a:solidFill>
                      <a:prstDash val="solid"/>
                      <a:round/>
                      <a:headEnd type="none" w="med" len="med"/>
                      <a:tailEnd type="none" w="med" len="med"/>
                    </a:lnB>
                  </a:tcPr>
                </a:tc>
                <a:extLst>
                  <a:ext uri="{0D108BD9-81ED-4DB2-BD59-A6C34878D82A}">
                    <a16:rowId xmlns:a16="http://schemas.microsoft.com/office/drawing/2014/main" val="10005"/>
                  </a:ext>
                </a:extLst>
              </a:tr>
              <a:tr h="385961">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Problems getting care in jail</a:t>
                      </a:r>
                      <a:endParaRPr lang="en-US" sz="1400" dirty="0">
                        <a:latin typeface="Public Sans" charset="0"/>
                        <a:ea typeface="Public Sans" charset="0"/>
                        <a:cs typeface="Public Sans" charset="0"/>
                      </a:endParaRPr>
                    </a:p>
                  </a:txBody>
                  <a:tcPr marL="62230" marR="62230" marT="62230" marB="62230">
                    <a:lnL w="12700" cap="flat" cmpd="sng" algn="ctr">
                      <a:solidFill>
                        <a:srgbClr val="C5C4BF"/>
                      </a:solidFill>
                      <a:prstDash val="solid"/>
                      <a:round/>
                      <a:headEnd type="none" w="med" len="med"/>
                      <a:tailEnd type="none" w="med" len="med"/>
                    </a:lnL>
                    <a:lnR w="12700" cap="flat" cmpd="sng" algn="ctr">
                      <a:solidFill>
                        <a:srgbClr val="BDBBB3"/>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DBBB3"/>
                      </a:solidFill>
                      <a:prstDash val="solid"/>
                      <a:round/>
                      <a:headEnd type="none" w="med" len="med"/>
                      <a:tailEnd type="none" w="med" len="med"/>
                    </a:lnB>
                    <a:solidFill>
                      <a:srgbClr val="EDEAE0"/>
                    </a:solidFill>
                  </a:tcPr>
                </a:tc>
                <a:tc>
                  <a:txBody>
                    <a:bodyPr/>
                    <a:lstStyle/>
                    <a:p>
                      <a:pPr marL="0" indent="0">
                        <a:lnSpc>
                          <a:spcPts val="1960"/>
                        </a:lnSpc>
                        <a:buNone/>
                      </a:pPr>
                      <a:r>
                        <a:rPr lang="en-US" sz="1400" dirty="0">
                          <a:solidFill>
                            <a:srgbClr val="1F3A33"/>
                          </a:solidFill>
                          <a:latin typeface="Public Sans" pitchFamily="34" charset="0"/>
                          <a:ea typeface="Public Sans" pitchFamily="34" charset="-122"/>
                          <a:cs typeface="Public Sans" pitchFamily="34" charset="-120"/>
                        </a:rPr>
                        <a:t>Jail medical malpractice</a:t>
                      </a:r>
                      <a:endParaRPr lang="en-US" sz="1400" dirty="0">
                        <a:latin typeface="Public Sans" charset="0"/>
                        <a:ea typeface="Public Sans" charset="0"/>
                        <a:cs typeface="Public Sans" charset="0"/>
                      </a:endParaRPr>
                    </a:p>
                  </a:txBody>
                  <a:tcPr marL="62230" marR="62230" marT="62230" marB="62230">
                    <a:lnL w="12700" cap="flat" cmpd="sng" algn="ctr">
                      <a:solidFill>
                        <a:srgbClr val="BDBBB3"/>
                      </a:solidFill>
                      <a:prstDash val="solid"/>
                      <a:round/>
                      <a:headEnd type="none" w="med" len="med"/>
                      <a:tailEnd type="none" w="med" len="med"/>
                    </a:lnL>
                    <a:lnR w="12700" cap="flat" cmpd="sng" algn="ctr">
                      <a:solidFill>
                        <a:srgbClr val="BDBBB3"/>
                      </a:solidFill>
                      <a:prstDash val="solid"/>
                      <a:round/>
                      <a:headEnd type="none" w="med" len="med"/>
                      <a:tailEnd type="none" w="med" len="med"/>
                    </a:lnR>
                    <a:lnT w="12700" cap="flat" cmpd="sng" algn="ctr">
                      <a:solidFill>
                        <a:srgbClr val="C5C4BF"/>
                      </a:solidFill>
                      <a:prstDash val="solid"/>
                      <a:round/>
                      <a:headEnd type="none" w="med" len="med"/>
                      <a:tailEnd type="none" w="med" len="med"/>
                    </a:lnT>
                    <a:lnB w="12700" cap="flat" cmpd="sng" algn="ctr">
                      <a:solidFill>
                        <a:srgbClr val="BDBBB3"/>
                      </a:solidFill>
                      <a:prstDash val="solid"/>
                      <a:round/>
                      <a:headEnd type="none" w="med" len="med"/>
                      <a:tailEnd type="none" w="med" len="med"/>
                    </a:lnB>
                    <a:solidFill>
                      <a:srgbClr val="EDEAE0"/>
                    </a:solidFill>
                  </a:tcPr>
                </a:tc>
                <a:extLst>
                  <a:ext uri="{0D108BD9-81ED-4DB2-BD59-A6C34878D82A}">
                    <a16:rowId xmlns:a16="http://schemas.microsoft.com/office/drawing/2014/main" val="10006"/>
                  </a:ext>
                </a:extLst>
              </a:tr>
            </a:tbl>
          </a:graphicData>
        </a:graphic>
      </p:graphicFrame>
      <p:sp>
        <p:nvSpPr>
          <p:cNvPr id="5" name="Text 2"/>
          <p:cNvSpPr/>
          <p:nvPr/>
        </p:nvSpPr>
        <p:spPr>
          <a:xfrm>
            <a:off x="812800" y="4954588"/>
            <a:ext cx="10883392" cy="274241"/>
          </a:xfrm>
          <a:prstGeom prst="rect">
            <a:avLst/>
          </a:prstGeom>
          <a:noFill/>
          <a:ln/>
        </p:spPr>
        <p:txBody>
          <a:bodyPr wrap="square" lIns="0" tIns="0" rIns="0" bIns="0" rtlCol="0" anchor="t">
            <a:normAutofit/>
          </a:bodyPr>
          <a:lstStyle/>
          <a:p>
            <a:pPr marL="0" indent="0" algn="l">
              <a:lnSpc>
                <a:spcPts val="1960"/>
              </a:lnSpc>
              <a:buNone/>
            </a:pPr>
            <a:r>
              <a:rPr lang="en-US" sz="1400" dirty="0">
                <a:solidFill>
                  <a:srgbClr val="4A5A54"/>
                </a:solidFill>
                <a:latin typeface="Public Sans" pitchFamily="34" charset="0"/>
                <a:ea typeface="Public Sans" pitchFamily="34" charset="-122"/>
                <a:cs typeface="Public Sans" pitchFamily="34" charset="-120"/>
              </a:rPr>
              <a:t>Causes, not cases: look for the recurring failure behind the file.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03 · CLIENT EXPERIENCE</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3A33"/>
                </a:solidFill>
                <a:latin typeface="Libre Baskerville" pitchFamily="18" charset="0"/>
                <a:ea typeface="Libre Baskerville" pitchFamily="18" charset="-122"/>
                <a:cs typeface="Libre Baskerville" pitchFamily="18" charset="-120"/>
              </a:rPr>
              <a:t>You don't build the machine. You feed it.</a:t>
            </a:r>
            <a:endParaRPr lang="en-US" sz="3600" dirty="0"/>
          </a:p>
        </p:txBody>
      </p:sp>
      <p:sp>
        <p:nvSpPr>
          <p:cNvPr id="4" name="Shape 2"/>
          <p:cNvSpPr/>
          <p:nvPr/>
        </p:nvSpPr>
        <p:spPr>
          <a:xfrm>
            <a:off x="812800" y="1986161"/>
            <a:ext cx="2527300" cy="1795562"/>
          </a:xfrm>
          <a:prstGeom prst="roundRect">
            <a:avLst>
              <a:gd name="adj" fmla="val 4244"/>
            </a:avLst>
          </a:prstGeom>
          <a:solidFill>
            <a:srgbClr val="FFFFFF"/>
          </a:solidFill>
          <a:ln/>
        </p:spPr>
        <p:txBody>
          <a:bodyPr/>
          <a:lstStyle/>
          <a:p>
            <a:endParaRPr lang="en-US"/>
          </a:p>
        </p:txBody>
      </p:sp>
      <p:sp>
        <p:nvSpPr>
          <p:cNvPr id="5" name="Shape 3"/>
          <p:cNvSpPr/>
          <p:nvPr/>
        </p:nvSpPr>
        <p:spPr>
          <a:xfrm>
            <a:off x="812800" y="1986161"/>
            <a:ext cx="2527300" cy="1795562"/>
          </a:xfrm>
          <a:custGeom>
            <a:avLst/>
            <a:gdLst/>
            <a:ahLst/>
            <a:cxnLst/>
            <a:rect l="l" t="t" r="r" b="b"/>
            <a:pathLst>
              <a:path w="2527300" h="17955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6" name="Text 4"/>
          <p:cNvSpPr/>
          <p:nvPr/>
        </p:nvSpPr>
        <p:spPr>
          <a:xfrm>
            <a:off x="1066800" y="22782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1</a:t>
            </a:r>
            <a:endParaRPr lang="en-US" sz="1200" dirty="0"/>
          </a:p>
        </p:txBody>
      </p:sp>
      <p:sp>
        <p:nvSpPr>
          <p:cNvPr id="7" name="Text 5"/>
          <p:cNvSpPr/>
          <p:nvPr/>
        </p:nvSpPr>
        <p:spPr>
          <a:xfrm>
            <a:off x="1066800" y="25677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Identify</a:t>
            </a:r>
            <a:endParaRPr lang="en-US" sz="1600" dirty="0"/>
          </a:p>
        </p:txBody>
      </p:sp>
      <p:sp>
        <p:nvSpPr>
          <p:cNvPr id="8" name="Text 6"/>
          <p:cNvSpPr/>
          <p:nvPr/>
        </p:nvSpPr>
        <p:spPr>
          <a:xfrm>
            <a:off x="1066800" y="2887762"/>
            <a:ext cx="207987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Add a few screening questions to every intake.</a:t>
            </a:r>
            <a:endParaRPr lang="en-US" sz="1200" dirty="0"/>
          </a:p>
        </p:txBody>
      </p:sp>
      <p:sp>
        <p:nvSpPr>
          <p:cNvPr id="9" name="Shape 7"/>
          <p:cNvSpPr/>
          <p:nvPr/>
        </p:nvSpPr>
        <p:spPr>
          <a:xfrm>
            <a:off x="3492500" y="1986161"/>
            <a:ext cx="2527300" cy="1795562"/>
          </a:xfrm>
          <a:prstGeom prst="roundRect">
            <a:avLst>
              <a:gd name="adj" fmla="val 4244"/>
            </a:avLst>
          </a:prstGeom>
          <a:solidFill>
            <a:srgbClr val="FFFFFF"/>
          </a:solidFill>
          <a:ln/>
        </p:spPr>
        <p:txBody>
          <a:bodyPr/>
          <a:lstStyle/>
          <a:p>
            <a:endParaRPr lang="en-US"/>
          </a:p>
        </p:txBody>
      </p:sp>
      <p:sp>
        <p:nvSpPr>
          <p:cNvPr id="10" name="Shape 8"/>
          <p:cNvSpPr/>
          <p:nvPr/>
        </p:nvSpPr>
        <p:spPr>
          <a:xfrm>
            <a:off x="3492500" y="1986161"/>
            <a:ext cx="2527300" cy="1795562"/>
          </a:xfrm>
          <a:custGeom>
            <a:avLst/>
            <a:gdLst/>
            <a:ahLst/>
            <a:cxnLst/>
            <a:rect l="l" t="t" r="r" b="b"/>
            <a:pathLst>
              <a:path w="2527300" h="17955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11" name="Text 9"/>
          <p:cNvSpPr/>
          <p:nvPr/>
        </p:nvSpPr>
        <p:spPr>
          <a:xfrm>
            <a:off x="3746500" y="22782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2</a:t>
            </a:r>
            <a:endParaRPr lang="en-US" sz="1200" dirty="0"/>
          </a:p>
        </p:txBody>
      </p:sp>
      <p:sp>
        <p:nvSpPr>
          <p:cNvPr id="12" name="Text 10"/>
          <p:cNvSpPr/>
          <p:nvPr/>
        </p:nvSpPr>
        <p:spPr>
          <a:xfrm>
            <a:off x="3746500" y="25677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Sign properly</a:t>
            </a:r>
            <a:endParaRPr lang="en-US" sz="1600" dirty="0"/>
          </a:p>
        </p:txBody>
      </p:sp>
      <p:sp>
        <p:nvSpPr>
          <p:cNvPr id="13" name="Text 11"/>
          <p:cNvSpPr/>
          <p:nvPr/>
        </p:nvSpPr>
        <p:spPr>
          <a:xfrm>
            <a:off x="3746500" y="2887762"/>
            <a:ext cx="2079879" cy="66536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Written fee agreement that discloses the co-counsel split.</a:t>
            </a:r>
            <a:endParaRPr lang="en-US" sz="1200" dirty="0"/>
          </a:p>
        </p:txBody>
      </p:sp>
      <p:sp>
        <p:nvSpPr>
          <p:cNvPr id="14" name="Shape 12"/>
          <p:cNvSpPr/>
          <p:nvPr/>
        </p:nvSpPr>
        <p:spPr>
          <a:xfrm>
            <a:off x="6172200" y="1986161"/>
            <a:ext cx="2527300" cy="1795562"/>
          </a:xfrm>
          <a:prstGeom prst="roundRect">
            <a:avLst>
              <a:gd name="adj" fmla="val 4244"/>
            </a:avLst>
          </a:prstGeom>
          <a:solidFill>
            <a:srgbClr val="FFFFFF"/>
          </a:solidFill>
          <a:ln/>
        </p:spPr>
        <p:txBody>
          <a:bodyPr/>
          <a:lstStyle/>
          <a:p>
            <a:endParaRPr lang="en-US"/>
          </a:p>
        </p:txBody>
      </p:sp>
      <p:sp>
        <p:nvSpPr>
          <p:cNvPr id="15" name="Shape 13"/>
          <p:cNvSpPr/>
          <p:nvPr/>
        </p:nvSpPr>
        <p:spPr>
          <a:xfrm>
            <a:off x="6172200" y="1986161"/>
            <a:ext cx="2527300" cy="1795562"/>
          </a:xfrm>
          <a:custGeom>
            <a:avLst/>
            <a:gdLst/>
            <a:ahLst/>
            <a:cxnLst/>
            <a:rect l="l" t="t" r="r" b="b"/>
            <a:pathLst>
              <a:path w="2527300" h="17955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1F3A33"/>
          </a:solidFill>
          <a:ln/>
        </p:spPr>
        <p:txBody>
          <a:bodyPr/>
          <a:lstStyle/>
          <a:p>
            <a:endParaRPr lang="en-US"/>
          </a:p>
        </p:txBody>
      </p:sp>
      <p:sp>
        <p:nvSpPr>
          <p:cNvPr id="16" name="Text 14"/>
          <p:cNvSpPr/>
          <p:nvPr/>
        </p:nvSpPr>
        <p:spPr>
          <a:xfrm>
            <a:off x="6426200" y="22782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3</a:t>
            </a:r>
            <a:endParaRPr lang="en-US" sz="1200" dirty="0"/>
          </a:p>
        </p:txBody>
      </p:sp>
      <p:sp>
        <p:nvSpPr>
          <p:cNvPr id="17" name="Text 15"/>
          <p:cNvSpPr/>
          <p:nvPr/>
        </p:nvSpPr>
        <p:spPr>
          <a:xfrm>
            <a:off x="6426200" y="25677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Partner</a:t>
            </a:r>
            <a:endParaRPr lang="en-US" sz="1600" dirty="0"/>
          </a:p>
        </p:txBody>
      </p:sp>
      <p:sp>
        <p:nvSpPr>
          <p:cNvPr id="18" name="Text 16"/>
          <p:cNvSpPr/>
          <p:nvPr/>
        </p:nvSpPr>
        <p:spPr>
          <a:xfrm>
            <a:off x="6426200" y="2887762"/>
            <a:ext cx="207987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Bring in a firm that already litigates that tort.</a:t>
            </a:r>
            <a:endParaRPr lang="en-US" sz="1200" dirty="0"/>
          </a:p>
        </p:txBody>
      </p:sp>
      <p:sp>
        <p:nvSpPr>
          <p:cNvPr id="19" name="Shape 17"/>
          <p:cNvSpPr/>
          <p:nvPr/>
        </p:nvSpPr>
        <p:spPr>
          <a:xfrm>
            <a:off x="8851900" y="1986161"/>
            <a:ext cx="2527300" cy="1795562"/>
          </a:xfrm>
          <a:prstGeom prst="roundRect">
            <a:avLst>
              <a:gd name="adj" fmla="val 4244"/>
            </a:avLst>
          </a:prstGeom>
          <a:solidFill>
            <a:srgbClr val="FFFFFF"/>
          </a:solidFill>
          <a:ln/>
        </p:spPr>
        <p:txBody>
          <a:bodyPr/>
          <a:lstStyle/>
          <a:p>
            <a:endParaRPr lang="en-US"/>
          </a:p>
        </p:txBody>
      </p:sp>
      <p:sp>
        <p:nvSpPr>
          <p:cNvPr id="20" name="Shape 18"/>
          <p:cNvSpPr/>
          <p:nvPr/>
        </p:nvSpPr>
        <p:spPr>
          <a:xfrm>
            <a:off x="8851900" y="1986161"/>
            <a:ext cx="2527300" cy="1795562"/>
          </a:xfrm>
          <a:custGeom>
            <a:avLst/>
            <a:gdLst/>
            <a:ahLst/>
            <a:cxnLst/>
            <a:rect l="l" t="t" r="r" b="b"/>
            <a:pathLst>
              <a:path w="2527300" h="1795562">
                <a:moveTo>
                  <a:pt x="0" y="76200"/>
                </a:moveTo>
                <a:lnTo>
                  <a:pt x="0" y="76200"/>
                </a:lnTo>
                <a:arcTo wR="76200" hR="76200" stAng="10800000" swAng="5400000"/>
                <a:lnTo>
                  <a:pt x="2451100" y="0"/>
                </a:lnTo>
                <a:arcTo wR="76200" hR="76200" stAng="16200000" swAng="5400000"/>
                <a:lnTo>
                  <a:pt x="2527300" y="76200"/>
                </a:lnTo>
                <a:arcTo wR="76200" hR="38100" stAng="0" swAng="-5400000"/>
                <a:lnTo>
                  <a:pt x="76200" y="38100"/>
                </a:lnTo>
                <a:arcTo wR="76200" hR="38100" stAng="16200000" swAng="-5400000"/>
                <a:close/>
              </a:path>
            </a:pathLst>
          </a:custGeom>
          <a:solidFill>
            <a:srgbClr val="D9B54A"/>
          </a:solidFill>
          <a:ln/>
        </p:spPr>
        <p:txBody>
          <a:bodyPr/>
          <a:lstStyle/>
          <a:p>
            <a:endParaRPr lang="en-US"/>
          </a:p>
        </p:txBody>
      </p:sp>
      <p:sp>
        <p:nvSpPr>
          <p:cNvPr id="21" name="Text 19"/>
          <p:cNvSpPr/>
          <p:nvPr/>
        </p:nvSpPr>
        <p:spPr>
          <a:xfrm>
            <a:off x="9105900" y="2278261"/>
            <a:ext cx="2079879" cy="238720"/>
          </a:xfrm>
          <a:prstGeom prst="rect">
            <a:avLst/>
          </a:prstGeom>
          <a:noFill/>
          <a:ln/>
        </p:spPr>
        <p:txBody>
          <a:bodyPr wrap="square" lIns="0" tIns="0" rIns="0" bIns="0" rtlCol="0" anchor="t">
            <a:normAutofit/>
          </a:bodyPr>
          <a:lstStyle/>
          <a:p>
            <a:pPr marL="0" indent="0" algn="l">
              <a:lnSpc>
                <a:spcPts val="1680"/>
              </a:lnSpc>
              <a:buNone/>
            </a:pPr>
            <a:r>
              <a:rPr lang="en-US" sz="1200" b="1" dirty="0">
                <a:solidFill>
                  <a:srgbClr val="8A6A12"/>
                </a:solidFill>
                <a:latin typeface="Public Sans" pitchFamily="34" charset="0"/>
                <a:ea typeface="Public Sans" pitchFamily="34" charset="-122"/>
                <a:cs typeface="Public Sans" pitchFamily="34" charset="-120"/>
              </a:rPr>
              <a:t>4</a:t>
            </a:r>
            <a:endParaRPr lang="en-US" sz="1200" dirty="0"/>
          </a:p>
        </p:txBody>
      </p:sp>
      <p:sp>
        <p:nvSpPr>
          <p:cNvPr id="22" name="Text 20"/>
          <p:cNvSpPr/>
          <p:nvPr/>
        </p:nvSpPr>
        <p:spPr>
          <a:xfrm>
            <a:off x="9105900" y="2567781"/>
            <a:ext cx="2079879" cy="269180"/>
          </a:xfrm>
          <a:prstGeom prst="rect">
            <a:avLst/>
          </a:prstGeom>
          <a:noFill/>
          <a:ln/>
        </p:spPr>
        <p:txBody>
          <a:bodyPr wrap="square" lIns="0" tIns="0" rIns="0" bIns="0" rtlCol="0" anchor="t">
            <a:normAutofit/>
          </a:bodyPr>
          <a:lstStyle/>
          <a:p>
            <a:pPr marL="0" indent="0" algn="l">
              <a:lnSpc>
                <a:spcPts val="1920"/>
              </a:lnSpc>
              <a:buNone/>
            </a:pPr>
            <a:r>
              <a:rPr lang="en-US" sz="1600" b="1" dirty="0">
                <a:solidFill>
                  <a:srgbClr val="1F3A33"/>
                </a:solidFill>
                <a:latin typeface="Public Sans" pitchFamily="34" charset="0"/>
                <a:ea typeface="Public Sans" pitchFamily="34" charset="-122"/>
                <a:cs typeface="Public Sans" pitchFamily="34" charset="-120"/>
              </a:rPr>
              <a:t>Stay in it</a:t>
            </a:r>
            <a:endParaRPr lang="en-US" sz="1600" dirty="0"/>
          </a:p>
        </p:txBody>
      </p:sp>
      <p:sp>
        <p:nvSpPr>
          <p:cNvPr id="23" name="Text 21"/>
          <p:cNvSpPr/>
          <p:nvPr/>
        </p:nvSpPr>
        <p:spPr>
          <a:xfrm>
            <a:off x="9105900" y="2887762"/>
            <a:ext cx="2079879" cy="452041"/>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Keep joint responsibility and stay the client's lawyer.</a:t>
            </a:r>
            <a:endParaRPr lang="en-US" sz="1200" dirty="0"/>
          </a:p>
        </p:txBody>
      </p:sp>
      <p:sp>
        <p:nvSpPr>
          <p:cNvPr id="24" name="Text 22"/>
          <p:cNvSpPr/>
          <p:nvPr/>
        </p:nvSpPr>
        <p:spPr>
          <a:xfrm>
            <a:off x="812800" y="4137323"/>
            <a:ext cx="10566400" cy="904081"/>
          </a:xfrm>
          <a:prstGeom prst="roundRect">
            <a:avLst>
              <a:gd name="adj" fmla="val 8428"/>
            </a:avLst>
          </a:prstGeom>
          <a:solidFill>
            <a:srgbClr val="EDEAE0"/>
          </a:solidFill>
          <a:ln/>
        </p:spPr>
        <p:txBody>
          <a:bodyPr wrap="square" lIns="320582" tIns="180882" rIns="0" bIns="155482" rtlCol="0" anchor="t">
            <a:normAutofit/>
          </a:bodyPr>
          <a:lstStyle/>
          <a:p>
            <a:pPr marL="0" indent="0" algn="l">
              <a:lnSpc>
                <a:spcPts val="1960"/>
              </a:lnSpc>
              <a:buNone/>
            </a:pPr>
            <a:r>
              <a:rPr lang="en-US" sz="1400" b="1" dirty="0">
                <a:solidFill>
                  <a:srgbClr val="1F3A33"/>
                </a:solidFill>
                <a:latin typeface="Public Sans" pitchFamily="34" charset="0"/>
                <a:ea typeface="Public Sans" pitchFamily="34" charset="-122"/>
                <a:cs typeface="Public Sans" pitchFamily="34" charset="-120"/>
              </a:rPr>
              <a:t>Educate, don't market.</a:t>
            </a:r>
            <a:r>
              <a:rPr lang="en-US" sz="1400" dirty="0">
                <a:solidFill>
                  <a:srgbClr val="1F3A33"/>
                </a:solidFill>
                <a:latin typeface="Public Sans" pitchFamily="34" charset="0"/>
                <a:ea typeface="Public Sans" pitchFamily="34" charset="-122"/>
                <a:cs typeface="Public Sans" pitchFamily="34" charset="-120"/>
              </a:rPr>
              <a:t> A monthly update on new litigation and check-in emails or social media posts: "If you or a family member may have been affected, call us."</a:t>
            </a:r>
            <a:endParaRPr lang="en-US" sz="1400" dirty="0"/>
          </a:p>
        </p:txBody>
      </p:sp>
      <p:sp>
        <p:nvSpPr>
          <p:cNvPr id="25" name="Shape 23"/>
          <p:cNvSpPr/>
          <p:nvPr/>
        </p:nvSpPr>
        <p:spPr>
          <a:xfrm>
            <a:off x="812800" y="4137323"/>
            <a:ext cx="10566400" cy="904081"/>
          </a:xfrm>
          <a:custGeom>
            <a:avLst/>
            <a:gdLst/>
            <a:ahLst/>
            <a:cxnLst/>
            <a:rect l="l" t="t" r="r" b="b"/>
            <a:pathLst>
              <a:path w="10566400" h="904081">
                <a:moveTo>
                  <a:pt x="76200" y="904081"/>
                </a:moveTo>
                <a:lnTo>
                  <a:pt x="76200" y="904081"/>
                </a:lnTo>
                <a:arcTo wR="76200" hR="76200" stAng="5400000" swAng="5400000"/>
                <a:lnTo>
                  <a:pt x="0" y="76200"/>
                </a:lnTo>
                <a:arcTo wR="76200" hR="76200" stAng="10800000" swAng="5400000"/>
                <a:lnTo>
                  <a:pt x="76200" y="0"/>
                </a:lnTo>
                <a:arcTo wR="38100" hR="76200" stAng="16200000" swAng="-5400000"/>
                <a:lnTo>
                  <a:pt x="38100" y="827881"/>
                </a:lnTo>
                <a:arcTo wR="38100" hR="76200" stAng="10800000" swAng="-5400000"/>
                <a:close/>
              </a:path>
            </a:pathLst>
          </a:custGeom>
          <a:solidFill>
            <a:srgbClr val="D9B54A"/>
          </a:solid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EDEAE0"/>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FOR THE PANEL</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1F3A33"/>
                </a:solidFill>
                <a:latin typeface="Libre Baskerville" pitchFamily="18" charset="0"/>
                <a:ea typeface="Libre Baskerville" pitchFamily="18" charset="-122"/>
                <a:cs typeface="Libre Baskerville" pitchFamily="18" charset="-120"/>
              </a:rPr>
              <a:t>Questions to put to the panel</a:t>
            </a:r>
            <a:endParaRPr lang="en-US" sz="3600" dirty="0"/>
          </a:p>
        </p:txBody>
      </p:sp>
      <p:sp>
        <p:nvSpPr>
          <p:cNvPr id="4" name="Text 2"/>
          <p:cNvSpPr/>
          <p:nvPr/>
        </p:nvSpPr>
        <p:spPr>
          <a:xfrm>
            <a:off x="814090" y="1986161"/>
            <a:ext cx="10874482" cy="1752302"/>
          </a:xfrm>
          <a:prstGeom prst="rect">
            <a:avLst/>
          </a:prstGeom>
          <a:noFill/>
          <a:ln/>
        </p:spPr>
        <p:txBody>
          <a:bodyPr wrap="square" lIns="0" tIns="0" rIns="0" bIns="0" rtlCol="0" anchor="t">
            <a:normAutofit/>
          </a:bodyPr>
          <a:lstStyle/>
          <a:p>
            <a:pPr marL="252710" indent="-252710" algn="l">
              <a:lnSpc>
                <a:spcPts val="2720"/>
              </a:lnSpc>
              <a:buSzPct val="100000"/>
              <a:buFontTx/>
              <a:buAutoNum type="arabicPeriod"/>
            </a:pPr>
            <a:r>
              <a:rPr lang="en-US" sz="1600" dirty="0">
                <a:solidFill>
                  <a:srgbClr val="1F3A33"/>
                </a:solidFill>
                <a:latin typeface="Public Sans" pitchFamily="34" charset="0"/>
                <a:ea typeface="Public Sans" pitchFamily="34" charset="-122"/>
                <a:cs typeface="Public Sans" pitchFamily="34" charset="-120"/>
              </a:rPr>
              <a:t>Where did your first five clients come from?</a:t>
            </a:r>
            <a:endParaRPr lang="en-US" sz="1600" dirty="0"/>
          </a:p>
          <a:p>
            <a:pPr marL="252710" indent="-252710" algn="l">
              <a:lnSpc>
                <a:spcPts val="2720"/>
              </a:lnSpc>
              <a:buSzPct val="100000"/>
              <a:buFontTx/>
              <a:buAutoNum type="arabicPeriod"/>
            </a:pPr>
            <a:r>
              <a:rPr lang="en-US" sz="1600" dirty="0">
                <a:solidFill>
                  <a:srgbClr val="1F3A33"/>
                </a:solidFill>
                <a:latin typeface="Public Sans" pitchFamily="34" charset="0"/>
                <a:ea typeface="Public Sans" pitchFamily="34" charset="-122"/>
                <a:cs typeface="Public Sans" pitchFamily="34" charset="-120"/>
              </a:rPr>
              <a:t>What marketing did you spend money on that didn't pay off?</a:t>
            </a:r>
            <a:endParaRPr lang="en-US" sz="1600" dirty="0"/>
          </a:p>
          <a:p>
            <a:pPr marL="252710" indent="-252710" algn="l">
              <a:lnSpc>
                <a:spcPts val="2720"/>
              </a:lnSpc>
              <a:buSzPct val="100000"/>
              <a:buFontTx/>
              <a:buAutoNum type="arabicPeriod"/>
            </a:pPr>
            <a:r>
              <a:rPr lang="en-US" sz="1600" dirty="0">
                <a:solidFill>
                  <a:srgbClr val="1F3A33"/>
                </a:solidFill>
                <a:latin typeface="Public Sans" pitchFamily="34" charset="0"/>
                <a:ea typeface="Public Sans" pitchFamily="34" charset="-122"/>
                <a:cs typeface="Public Sans" pitchFamily="34" charset="-120"/>
              </a:rPr>
              <a:t>How do you turn down a case and still earn the referral?</a:t>
            </a:r>
            <a:endParaRPr lang="en-US" sz="1600" dirty="0"/>
          </a:p>
          <a:p>
            <a:pPr marL="252710" indent="-252710" algn="l">
              <a:lnSpc>
                <a:spcPts val="2720"/>
              </a:lnSpc>
              <a:buSzPct val="100000"/>
              <a:buFontTx/>
              <a:buAutoNum type="arabicPeriod"/>
            </a:pPr>
            <a:r>
              <a:rPr lang="en-US" sz="1600" dirty="0">
                <a:solidFill>
                  <a:srgbClr val="1F3A33"/>
                </a:solidFill>
                <a:latin typeface="Public Sans" pitchFamily="34" charset="0"/>
                <a:ea typeface="Public Sans" pitchFamily="34" charset="-122"/>
                <a:cs typeface="Public Sans" pitchFamily="34" charset="-120"/>
              </a:rPr>
              <a:t>How do you stay in touch with referral sources without being a pest?</a:t>
            </a:r>
            <a:endParaRPr lang="en-US" sz="1600" dirty="0"/>
          </a:p>
          <a:p>
            <a:pPr marL="252710" indent="-252710" algn="l">
              <a:lnSpc>
                <a:spcPts val="2720"/>
              </a:lnSpc>
              <a:buSzPct val="100000"/>
              <a:buFontTx/>
              <a:buAutoNum type="arabicPeriod"/>
            </a:pPr>
            <a:r>
              <a:rPr lang="en-US" sz="1600" dirty="0">
                <a:solidFill>
                  <a:srgbClr val="1F3A33"/>
                </a:solidFill>
                <a:latin typeface="Public Sans" pitchFamily="34" charset="0"/>
                <a:ea typeface="Public Sans" pitchFamily="34" charset="-122"/>
                <a:cs typeface="Public Sans" pitchFamily="34" charset="-120"/>
              </a:rPr>
              <a:t>What is one habit a new solo should start on Monday?</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1F3A33"/>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D9B54A"/>
                </a:solidFill>
                <a:latin typeface="Public Sans" pitchFamily="34" charset="0"/>
                <a:ea typeface="Public Sans" pitchFamily="34" charset="-122"/>
                <a:cs typeface="Public Sans" pitchFamily="34" charset="-120"/>
              </a:rPr>
              <a:t>TAKEAWAYS</a:t>
            </a:r>
            <a:endParaRPr lang="en-US" sz="1200" dirty="0"/>
          </a:p>
        </p:txBody>
      </p:sp>
      <p:sp>
        <p:nvSpPr>
          <p:cNvPr id="3" name="Text 1"/>
          <p:cNvSpPr>
            <a:spLocks noGrp="1"/>
          </p:cNvSpPr>
          <p:nvPr>
            <p:ph type="title"/>
          </p:nvPr>
        </p:nvSpPr>
        <p:spPr>
          <a:xfrm>
            <a:off x="812800" y="1127720"/>
            <a:ext cx="10883392" cy="528241"/>
          </a:xfrm>
          <a:prstGeom prst="rect">
            <a:avLst/>
          </a:prstGeom>
          <a:noFill/>
          <a:ln/>
        </p:spPr>
        <p:txBody>
          <a:bodyPr wrap="square" lIns="0" tIns="0" rIns="0" bIns="0" rtlCol="0" anchor="t">
            <a:normAutofit/>
          </a:bodyPr>
          <a:lstStyle/>
          <a:p>
            <a:pPr marL="0" indent="0" algn="l">
              <a:lnSpc>
                <a:spcPts val="3960"/>
              </a:lnSpc>
              <a:buNone/>
            </a:pPr>
            <a:r>
              <a:rPr lang="en-US" sz="3600" b="1" i="0" dirty="0">
                <a:solidFill>
                  <a:srgbClr val="F7F5EF"/>
                </a:solidFill>
                <a:latin typeface="Libre Baskerville" pitchFamily="18" charset="0"/>
                <a:ea typeface="Libre Baskerville" pitchFamily="18" charset="-122"/>
                <a:cs typeface="Libre Baskerville" pitchFamily="18" charset="-120"/>
              </a:rPr>
              <a:t>Three things to do next week</a:t>
            </a:r>
            <a:endParaRPr lang="en-US" sz="3600" dirty="0"/>
          </a:p>
        </p:txBody>
      </p:sp>
      <p:sp>
        <p:nvSpPr>
          <p:cNvPr id="4" name="Shape 2"/>
          <p:cNvSpPr/>
          <p:nvPr/>
        </p:nvSpPr>
        <p:spPr>
          <a:xfrm>
            <a:off x="812800" y="2043311"/>
            <a:ext cx="3386634" cy="0"/>
          </a:xfrm>
          <a:prstGeom prst="line">
            <a:avLst/>
          </a:prstGeom>
          <a:noFill/>
          <a:ln w="12700">
            <a:solidFill>
              <a:srgbClr val="D9B54A"/>
            </a:solidFill>
            <a:prstDash val="solid"/>
          </a:ln>
        </p:spPr>
        <p:txBody>
          <a:bodyPr/>
          <a:lstStyle/>
          <a:p>
            <a:endParaRPr lang="en-US"/>
          </a:p>
        </p:txBody>
      </p:sp>
      <p:sp>
        <p:nvSpPr>
          <p:cNvPr id="5" name="Text 3"/>
          <p:cNvSpPr/>
          <p:nvPr/>
        </p:nvSpPr>
        <p:spPr>
          <a:xfrm>
            <a:off x="812800" y="2303661"/>
            <a:ext cx="3488233"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D9B54A"/>
                </a:solidFill>
                <a:latin typeface="Libre Baskerville" pitchFamily="18" charset="0"/>
                <a:ea typeface="Libre Baskerville" pitchFamily="18" charset="-122"/>
                <a:cs typeface="Libre Baskerville" pitchFamily="18" charset="-120"/>
              </a:rPr>
              <a:t>1</a:t>
            </a:r>
            <a:endParaRPr lang="en-US" sz="3600" dirty="0"/>
          </a:p>
        </p:txBody>
      </p:sp>
      <p:sp>
        <p:nvSpPr>
          <p:cNvPr id="6" name="Text 4"/>
          <p:cNvSpPr/>
          <p:nvPr/>
        </p:nvSpPr>
        <p:spPr>
          <a:xfrm>
            <a:off x="812800" y="3070721"/>
            <a:ext cx="348823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7F5EF"/>
                </a:solidFill>
                <a:latin typeface="Public Sans" pitchFamily="34" charset="0"/>
                <a:ea typeface="Public Sans" pitchFamily="34" charset="-122"/>
                <a:cs typeface="Public Sans" pitchFamily="34" charset="-120"/>
              </a:rPr>
              <a:t>Say yes to one board</a:t>
            </a:r>
            <a:endParaRPr lang="en-US" sz="2200" dirty="0"/>
          </a:p>
        </p:txBody>
      </p:sp>
      <p:sp>
        <p:nvSpPr>
          <p:cNvPr id="7" name="Text 5"/>
          <p:cNvSpPr/>
          <p:nvPr/>
        </p:nvSpPr>
        <p:spPr>
          <a:xfrm>
            <a:off x="812800" y="3532981"/>
            <a:ext cx="3488233"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FDAD3"/>
                </a:solidFill>
                <a:latin typeface="Public Sans" pitchFamily="34" charset="0"/>
                <a:ea typeface="Public Sans" pitchFamily="34" charset="-122"/>
                <a:cs typeface="Public Sans" pitchFamily="34" charset="-120"/>
              </a:rPr>
              <a:t>Pick a local cause you care about and commit to a year.</a:t>
            </a:r>
            <a:endParaRPr lang="en-US" sz="1600" dirty="0"/>
          </a:p>
        </p:txBody>
      </p:sp>
      <p:sp>
        <p:nvSpPr>
          <p:cNvPr id="8" name="Shape 6"/>
          <p:cNvSpPr/>
          <p:nvPr/>
        </p:nvSpPr>
        <p:spPr>
          <a:xfrm>
            <a:off x="4402634" y="2043311"/>
            <a:ext cx="3386733" cy="0"/>
          </a:xfrm>
          <a:prstGeom prst="line">
            <a:avLst/>
          </a:prstGeom>
          <a:noFill/>
          <a:ln w="12700">
            <a:solidFill>
              <a:srgbClr val="D9B54A"/>
            </a:solidFill>
            <a:prstDash val="solid"/>
          </a:ln>
        </p:spPr>
        <p:txBody>
          <a:bodyPr/>
          <a:lstStyle/>
          <a:p>
            <a:endParaRPr lang="en-US"/>
          </a:p>
        </p:txBody>
      </p:sp>
      <p:sp>
        <p:nvSpPr>
          <p:cNvPr id="9" name="Text 7"/>
          <p:cNvSpPr/>
          <p:nvPr/>
        </p:nvSpPr>
        <p:spPr>
          <a:xfrm>
            <a:off x="4402634" y="2303661"/>
            <a:ext cx="3488335"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D9B54A"/>
                </a:solidFill>
                <a:latin typeface="Libre Baskerville" pitchFamily="18" charset="0"/>
                <a:ea typeface="Libre Baskerville" pitchFamily="18" charset="-122"/>
                <a:cs typeface="Libre Baskerville" pitchFamily="18" charset="-120"/>
              </a:rPr>
              <a:t>2</a:t>
            </a:r>
            <a:endParaRPr lang="en-US" sz="3600" dirty="0"/>
          </a:p>
        </p:txBody>
      </p:sp>
      <p:sp>
        <p:nvSpPr>
          <p:cNvPr id="10" name="Text 8"/>
          <p:cNvSpPr/>
          <p:nvPr/>
        </p:nvSpPr>
        <p:spPr>
          <a:xfrm>
            <a:off x="4402634" y="3070721"/>
            <a:ext cx="3488335"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7F5EF"/>
                </a:solidFill>
                <a:latin typeface="Public Sans" pitchFamily="34" charset="0"/>
                <a:ea typeface="Public Sans" pitchFamily="34" charset="-122"/>
                <a:cs typeface="Public Sans" pitchFamily="34" charset="-120"/>
              </a:rPr>
              <a:t>Write to five lawyers</a:t>
            </a:r>
            <a:endParaRPr lang="en-US" sz="2200" dirty="0"/>
          </a:p>
        </p:txBody>
      </p:sp>
      <p:sp>
        <p:nvSpPr>
          <p:cNvPr id="11" name="Text 9"/>
          <p:cNvSpPr/>
          <p:nvPr/>
        </p:nvSpPr>
        <p:spPr>
          <a:xfrm>
            <a:off x="4402634" y="3532981"/>
            <a:ext cx="3488335"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FDAD3"/>
                </a:solidFill>
                <a:latin typeface="Public Sans" pitchFamily="34" charset="0"/>
                <a:ea typeface="Public Sans" pitchFamily="34" charset="-122"/>
                <a:cs typeface="Public Sans" pitchFamily="34" charset="-120"/>
              </a:rPr>
              <a:t>Tell them what you handle and ask what they want sent their way.</a:t>
            </a:r>
            <a:endParaRPr lang="en-US" sz="1600" dirty="0"/>
          </a:p>
        </p:txBody>
      </p:sp>
      <p:sp>
        <p:nvSpPr>
          <p:cNvPr id="12" name="Shape 10"/>
          <p:cNvSpPr/>
          <p:nvPr/>
        </p:nvSpPr>
        <p:spPr>
          <a:xfrm>
            <a:off x="7992566" y="2043311"/>
            <a:ext cx="3386634" cy="0"/>
          </a:xfrm>
          <a:prstGeom prst="line">
            <a:avLst/>
          </a:prstGeom>
          <a:noFill/>
          <a:ln w="12700">
            <a:solidFill>
              <a:srgbClr val="D9B54A"/>
            </a:solidFill>
            <a:prstDash val="solid"/>
          </a:ln>
        </p:spPr>
        <p:txBody>
          <a:bodyPr/>
          <a:lstStyle/>
          <a:p>
            <a:endParaRPr lang="en-US"/>
          </a:p>
        </p:txBody>
      </p:sp>
      <p:sp>
        <p:nvSpPr>
          <p:cNvPr id="13" name="Text 11"/>
          <p:cNvSpPr/>
          <p:nvPr/>
        </p:nvSpPr>
        <p:spPr>
          <a:xfrm>
            <a:off x="7992566" y="2303661"/>
            <a:ext cx="3488233" cy="665460"/>
          </a:xfrm>
          <a:prstGeom prst="rect">
            <a:avLst/>
          </a:prstGeom>
          <a:noFill/>
          <a:ln/>
        </p:spPr>
        <p:txBody>
          <a:bodyPr wrap="square" lIns="0" tIns="0" rIns="0" bIns="0" rtlCol="0" anchor="t">
            <a:normAutofit/>
          </a:bodyPr>
          <a:lstStyle/>
          <a:p>
            <a:pPr marL="0" indent="0" algn="l">
              <a:lnSpc>
                <a:spcPts val="5040"/>
              </a:lnSpc>
              <a:buNone/>
            </a:pPr>
            <a:r>
              <a:rPr lang="en-US" sz="3600" b="1" dirty="0">
                <a:solidFill>
                  <a:srgbClr val="D9B54A"/>
                </a:solidFill>
                <a:latin typeface="Libre Baskerville" pitchFamily="18" charset="0"/>
                <a:ea typeface="Libre Baskerville" pitchFamily="18" charset="-122"/>
                <a:cs typeface="Libre Baskerville" pitchFamily="18" charset="-120"/>
              </a:rPr>
              <a:t>3</a:t>
            </a:r>
            <a:endParaRPr lang="en-US" sz="3600" dirty="0"/>
          </a:p>
        </p:txBody>
      </p:sp>
      <p:sp>
        <p:nvSpPr>
          <p:cNvPr id="14" name="Text 12"/>
          <p:cNvSpPr/>
          <p:nvPr/>
        </p:nvSpPr>
        <p:spPr>
          <a:xfrm>
            <a:off x="7992566" y="3070721"/>
            <a:ext cx="3488233" cy="360660"/>
          </a:xfrm>
          <a:prstGeom prst="rect">
            <a:avLst/>
          </a:prstGeom>
          <a:noFill/>
          <a:ln/>
        </p:spPr>
        <p:txBody>
          <a:bodyPr wrap="square" lIns="0" tIns="0" rIns="0" bIns="0" rtlCol="0" anchor="t">
            <a:normAutofit/>
          </a:bodyPr>
          <a:lstStyle/>
          <a:p>
            <a:pPr marL="0" indent="0" algn="l">
              <a:lnSpc>
                <a:spcPts val="2640"/>
              </a:lnSpc>
              <a:buNone/>
            </a:pPr>
            <a:r>
              <a:rPr lang="en-US" sz="2200" b="1" dirty="0">
                <a:solidFill>
                  <a:srgbClr val="F7F5EF"/>
                </a:solidFill>
                <a:latin typeface="Public Sans" pitchFamily="34" charset="0"/>
                <a:ea typeface="Public Sans" pitchFamily="34" charset="-122"/>
                <a:cs typeface="Public Sans" pitchFamily="34" charset="-120"/>
              </a:rPr>
              <a:t>Call ten past clients</a:t>
            </a:r>
            <a:endParaRPr lang="en-US" sz="2200" dirty="0"/>
          </a:p>
        </p:txBody>
      </p:sp>
      <p:sp>
        <p:nvSpPr>
          <p:cNvPr id="15" name="Text 13"/>
          <p:cNvSpPr/>
          <p:nvPr/>
        </p:nvSpPr>
        <p:spPr>
          <a:xfrm>
            <a:off x="7992566" y="3532981"/>
            <a:ext cx="3488233" cy="594320"/>
          </a:xfrm>
          <a:prstGeom prst="rect">
            <a:avLst/>
          </a:prstGeom>
          <a:noFill/>
          <a:ln/>
        </p:spPr>
        <p:txBody>
          <a:bodyPr wrap="square" lIns="0" tIns="0" rIns="0" bIns="0" rtlCol="0" anchor="t">
            <a:normAutofit/>
          </a:bodyPr>
          <a:lstStyle/>
          <a:p>
            <a:pPr marL="0" indent="0" algn="l">
              <a:lnSpc>
                <a:spcPts val="2240"/>
              </a:lnSpc>
              <a:buNone/>
            </a:pPr>
            <a:r>
              <a:rPr lang="en-US" sz="1600" dirty="0">
                <a:solidFill>
                  <a:srgbClr val="CFDAD3"/>
                </a:solidFill>
                <a:latin typeface="Public Sans" pitchFamily="34" charset="0"/>
                <a:ea typeface="Public Sans" pitchFamily="34" charset="-122"/>
                <a:cs typeface="Public Sans" pitchFamily="34" charset="-120"/>
              </a:rPr>
              <a:t>No ask. Just check in and see how they're doing.</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7F5EF"/>
        </a:solidFill>
        <a:effectLst/>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marL="0" indent="0" algn="l">
              <a:lnSpc>
                <a:spcPts val="1680"/>
              </a:lnSpc>
              <a:buNone/>
            </a:pPr>
            <a:r>
              <a:rPr lang="en-US" sz="1200" b="1" kern="0" spc="200" dirty="0">
                <a:solidFill>
                  <a:srgbClr val="8A6A12"/>
                </a:solidFill>
                <a:latin typeface="Public Sans" pitchFamily="34" charset="0"/>
                <a:ea typeface="Public Sans" pitchFamily="34" charset="-122"/>
                <a:cs typeface="Public Sans" pitchFamily="34" charset="-120"/>
              </a:rPr>
              <a:t>OPEN FLOOR</a:t>
            </a:r>
            <a:endParaRPr lang="en-US" sz="1200" dirty="0"/>
          </a:p>
        </p:txBody>
      </p:sp>
      <p:sp>
        <p:nvSpPr>
          <p:cNvPr id="3" name="Text 1"/>
          <p:cNvSpPr>
            <a:spLocks noGrp="1"/>
          </p:cNvSpPr>
          <p:nvPr>
            <p:ph type="title"/>
          </p:nvPr>
        </p:nvSpPr>
        <p:spPr>
          <a:xfrm>
            <a:off x="812800" y="1178520"/>
            <a:ext cx="10883392" cy="863600"/>
          </a:xfrm>
          <a:prstGeom prst="rect">
            <a:avLst/>
          </a:prstGeom>
          <a:noFill/>
          <a:ln/>
        </p:spPr>
        <p:txBody>
          <a:bodyPr wrap="square" lIns="0" tIns="0" rIns="0" bIns="0" rtlCol="0" anchor="t">
            <a:normAutofit/>
          </a:bodyPr>
          <a:lstStyle/>
          <a:p>
            <a:pPr marL="0" indent="0" algn="l">
              <a:lnSpc>
                <a:spcPts val="6600"/>
              </a:lnSpc>
              <a:buNone/>
            </a:pPr>
            <a:r>
              <a:rPr lang="en-US" sz="6000" b="1" i="0" dirty="0">
                <a:solidFill>
                  <a:srgbClr val="1F3A33"/>
                </a:solidFill>
                <a:latin typeface="Libre Baskerville" pitchFamily="18" charset="0"/>
                <a:ea typeface="Libre Baskerville" pitchFamily="18" charset="-122"/>
                <a:cs typeface="Libre Baskerville" pitchFamily="18" charset="-120"/>
              </a:rPr>
              <a:t>Your questions</a:t>
            </a:r>
            <a:endParaRPr lang="en-US" sz="6000" dirty="0"/>
          </a:p>
        </p:txBody>
      </p:sp>
      <p:sp>
        <p:nvSpPr>
          <p:cNvPr id="4" name="Shape 2"/>
          <p:cNvSpPr/>
          <p:nvPr/>
        </p:nvSpPr>
        <p:spPr>
          <a:xfrm>
            <a:off x="812800" y="4420989"/>
            <a:ext cx="5181600" cy="0"/>
          </a:xfrm>
          <a:prstGeom prst="line">
            <a:avLst/>
          </a:prstGeom>
          <a:noFill/>
          <a:ln w="12700">
            <a:solidFill>
              <a:srgbClr val="1F3A33"/>
            </a:solidFill>
            <a:prstDash val="solid"/>
          </a:ln>
        </p:spPr>
        <p:txBody>
          <a:bodyPr/>
          <a:lstStyle/>
          <a:p>
            <a:endParaRPr lang="en-US"/>
          </a:p>
        </p:txBody>
      </p:sp>
      <p:sp>
        <p:nvSpPr>
          <p:cNvPr id="5" name="Text 3"/>
          <p:cNvSpPr/>
          <p:nvPr/>
        </p:nvSpPr>
        <p:spPr>
          <a:xfrm>
            <a:off x="812800" y="4579739"/>
            <a:ext cx="5337048"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F3A33"/>
                </a:solidFill>
                <a:latin typeface="Public Sans" pitchFamily="34" charset="0"/>
                <a:ea typeface="Public Sans" pitchFamily="34" charset="-122"/>
                <a:cs typeface="Public Sans" pitchFamily="34" charset="-120"/>
              </a:rPr>
              <a:t>Jana Garner</a:t>
            </a:r>
            <a:endParaRPr lang="en-US" sz="1600" dirty="0"/>
          </a:p>
        </p:txBody>
      </p:sp>
      <p:sp>
        <p:nvSpPr>
          <p:cNvPr id="6" name="Text 4"/>
          <p:cNvSpPr/>
          <p:nvPr/>
        </p:nvSpPr>
        <p:spPr>
          <a:xfrm>
            <a:off x="812800" y="4914999"/>
            <a:ext cx="533704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jana@janagarner.com</a:t>
            </a:r>
            <a:endParaRPr lang="en-US" sz="1200" dirty="0"/>
          </a:p>
        </p:txBody>
      </p:sp>
      <p:sp>
        <p:nvSpPr>
          <p:cNvPr id="7" name="Shape 5"/>
          <p:cNvSpPr/>
          <p:nvPr/>
        </p:nvSpPr>
        <p:spPr>
          <a:xfrm>
            <a:off x="6197600" y="4420989"/>
            <a:ext cx="5181600" cy="0"/>
          </a:xfrm>
          <a:prstGeom prst="line">
            <a:avLst/>
          </a:prstGeom>
          <a:noFill/>
          <a:ln w="12700">
            <a:solidFill>
              <a:srgbClr val="D9B54A"/>
            </a:solidFill>
            <a:prstDash val="solid"/>
          </a:ln>
        </p:spPr>
        <p:txBody>
          <a:bodyPr/>
          <a:lstStyle/>
          <a:p>
            <a:endParaRPr lang="en-US"/>
          </a:p>
        </p:txBody>
      </p:sp>
      <p:sp>
        <p:nvSpPr>
          <p:cNvPr id="8" name="Text 6"/>
          <p:cNvSpPr/>
          <p:nvPr/>
        </p:nvSpPr>
        <p:spPr>
          <a:xfrm>
            <a:off x="6197600" y="4579739"/>
            <a:ext cx="5337048"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F3A33"/>
                </a:solidFill>
                <a:latin typeface="Public Sans" pitchFamily="34" charset="0"/>
                <a:ea typeface="Public Sans" pitchFamily="34" charset="-122"/>
                <a:cs typeface="Public Sans" pitchFamily="34" charset="-120"/>
              </a:rPr>
              <a:t>Christy Crow</a:t>
            </a:r>
            <a:endParaRPr lang="en-US" sz="1600" dirty="0"/>
          </a:p>
        </p:txBody>
      </p:sp>
      <p:sp>
        <p:nvSpPr>
          <p:cNvPr id="9" name="Text 7"/>
          <p:cNvSpPr/>
          <p:nvPr/>
        </p:nvSpPr>
        <p:spPr>
          <a:xfrm>
            <a:off x="6197600" y="4914999"/>
            <a:ext cx="533704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christy.crow@jinkscrow.com</a:t>
            </a:r>
            <a:endParaRPr lang="en-US" sz="1200" dirty="0"/>
          </a:p>
        </p:txBody>
      </p:sp>
      <p:sp>
        <p:nvSpPr>
          <p:cNvPr id="10" name="Shape 8"/>
          <p:cNvSpPr/>
          <p:nvPr/>
        </p:nvSpPr>
        <p:spPr>
          <a:xfrm>
            <a:off x="812800" y="5337870"/>
            <a:ext cx="5181600" cy="0"/>
          </a:xfrm>
          <a:prstGeom prst="line">
            <a:avLst/>
          </a:prstGeom>
          <a:noFill/>
          <a:ln w="12700">
            <a:solidFill>
              <a:srgbClr val="1F3A33"/>
            </a:solidFill>
            <a:prstDash val="solid"/>
          </a:ln>
        </p:spPr>
        <p:txBody>
          <a:bodyPr/>
          <a:lstStyle/>
          <a:p>
            <a:endParaRPr lang="en-US"/>
          </a:p>
        </p:txBody>
      </p:sp>
      <p:sp>
        <p:nvSpPr>
          <p:cNvPr id="11" name="Text 9"/>
          <p:cNvSpPr/>
          <p:nvPr/>
        </p:nvSpPr>
        <p:spPr>
          <a:xfrm>
            <a:off x="812800" y="5496620"/>
            <a:ext cx="5337048"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F3A33"/>
                </a:solidFill>
                <a:latin typeface="Public Sans" pitchFamily="34" charset="0"/>
                <a:ea typeface="Public Sans" pitchFamily="34" charset="-122"/>
                <a:cs typeface="Public Sans" pitchFamily="34" charset="-120"/>
              </a:rPr>
              <a:t>Carshala Youse</a:t>
            </a:r>
            <a:endParaRPr lang="en-US" sz="1600" dirty="0"/>
          </a:p>
        </p:txBody>
      </p:sp>
      <p:sp>
        <p:nvSpPr>
          <p:cNvPr id="12" name="Text 10"/>
          <p:cNvSpPr/>
          <p:nvPr/>
        </p:nvSpPr>
        <p:spPr>
          <a:xfrm>
            <a:off x="812800" y="5831880"/>
            <a:ext cx="533704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carshala@harlegal.com</a:t>
            </a:r>
            <a:endParaRPr lang="en-US" sz="1200" dirty="0"/>
          </a:p>
        </p:txBody>
      </p:sp>
      <p:sp>
        <p:nvSpPr>
          <p:cNvPr id="13" name="Shape 11"/>
          <p:cNvSpPr/>
          <p:nvPr/>
        </p:nvSpPr>
        <p:spPr>
          <a:xfrm>
            <a:off x="6197600" y="5337870"/>
            <a:ext cx="5181600" cy="0"/>
          </a:xfrm>
          <a:prstGeom prst="line">
            <a:avLst/>
          </a:prstGeom>
          <a:noFill/>
          <a:ln w="12700">
            <a:solidFill>
              <a:srgbClr val="1F3A33"/>
            </a:solidFill>
            <a:prstDash val="solid"/>
          </a:ln>
        </p:spPr>
        <p:txBody>
          <a:bodyPr/>
          <a:lstStyle/>
          <a:p>
            <a:endParaRPr lang="en-US"/>
          </a:p>
        </p:txBody>
      </p:sp>
      <p:sp>
        <p:nvSpPr>
          <p:cNvPr id="14" name="Text 12"/>
          <p:cNvSpPr/>
          <p:nvPr/>
        </p:nvSpPr>
        <p:spPr>
          <a:xfrm>
            <a:off x="6197600" y="5496620"/>
            <a:ext cx="5337048" cy="309860"/>
          </a:xfrm>
          <a:prstGeom prst="rect">
            <a:avLst/>
          </a:prstGeom>
          <a:noFill/>
          <a:ln/>
        </p:spPr>
        <p:txBody>
          <a:bodyPr wrap="square" lIns="0" tIns="0" rIns="0" bIns="0" rtlCol="0" anchor="t">
            <a:normAutofit/>
          </a:bodyPr>
          <a:lstStyle/>
          <a:p>
            <a:pPr marL="0" indent="0" algn="l">
              <a:lnSpc>
                <a:spcPts val="2240"/>
              </a:lnSpc>
              <a:buNone/>
            </a:pPr>
            <a:r>
              <a:rPr lang="en-US" sz="1600" b="1" dirty="0">
                <a:solidFill>
                  <a:srgbClr val="1F3A33"/>
                </a:solidFill>
                <a:latin typeface="Public Sans" pitchFamily="34" charset="0"/>
                <a:ea typeface="Public Sans" pitchFamily="34" charset="-122"/>
                <a:cs typeface="Public Sans" pitchFamily="34" charset="-120"/>
              </a:rPr>
              <a:t>Hunter Compton</a:t>
            </a:r>
            <a:endParaRPr lang="en-US" sz="1600" dirty="0"/>
          </a:p>
        </p:txBody>
      </p:sp>
      <p:sp>
        <p:nvSpPr>
          <p:cNvPr id="15" name="Text 13"/>
          <p:cNvSpPr/>
          <p:nvPr/>
        </p:nvSpPr>
        <p:spPr>
          <a:xfrm>
            <a:off x="6197600" y="5831880"/>
            <a:ext cx="5337048" cy="238720"/>
          </a:xfrm>
          <a:prstGeom prst="rect">
            <a:avLst/>
          </a:prstGeom>
          <a:noFill/>
          <a:ln/>
        </p:spPr>
        <p:txBody>
          <a:bodyPr wrap="square" lIns="0" tIns="0" rIns="0" bIns="0" rtlCol="0" anchor="t">
            <a:normAutofit/>
          </a:bodyPr>
          <a:lstStyle/>
          <a:p>
            <a:pPr marL="0" indent="0" algn="l">
              <a:lnSpc>
                <a:spcPts val="1680"/>
              </a:lnSpc>
              <a:buNone/>
            </a:pPr>
            <a:r>
              <a:rPr lang="en-US" sz="1200" dirty="0">
                <a:solidFill>
                  <a:srgbClr val="4A5A54"/>
                </a:solidFill>
                <a:latin typeface="Public Sans" pitchFamily="34" charset="0"/>
                <a:ea typeface="Public Sans" pitchFamily="34" charset="-122"/>
                <a:cs typeface="Public Sans" pitchFamily="34" charset="-120"/>
              </a:rPr>
              <a:t>lhc@manleytraegerlaw.com</a:t>
            </a:r>
            <a:endParaRPr lang="en-US" sz="1200" dirty="0"/>
          </a:p>
        </p:txBody>
      </p:sp>
    </p:spTree>
  </p:cSld>
  <p:clrMapOvr>
    <a:masterClrMapping/>
  </p:clrMapOvr>
</p:sld>
</file>

<file path=ppt/theme/theme1.xml><?xml version="1.0" encoding="utf-8"?>
<a:theme xmlns:a="http://schemas.openxmlformats.org/drawingml/2006/main" name="Making It Rain – Panel Deck">
  <a:themeElements>
    <a:clrScheme name="Making It Rain – Panel Deck">
      <a:dk1>
        <a:srgbClr val="1F3A33"/>
      </a:dk1>
      <a:lt1>
        <a:srgbClr val="F7F5EF"/>
      </a:lt1>
      <a:dk2>
        <a:srgbClr val="556962"/>
      </a:dk2>
      <a:lt2>
        <a:srgbClr val="E1E2DC"/>
      </a:lt2>
      <a:accent1>
        <a:srgbClr val="8A6A12"/>
      </a:accent1>
      <a:accent2>
        <a:srgbClr val="D9B54A"/>
      </a:accent2>
      <a:accent3>
        <a:srgbClr val="4A5A54"/>
      </a:accent3>
      <a:accent4>
        <a:srgbClr val="CFDAD3"/>
      </a:accent4>
      <a:accent5>
        <a:srgbClr val="9AA0A6"/>
      </a:accent5>
      <a:accent6>
        <a:srgbClr val="75857E"/>
      </a:accent6>
      <a:hlink>
        <a:srgbClr val="0563C1"/>
      </a:hlink>
      <a:folHlink>
        <a:srgbClr val="954F72"/>
      </a:folHlink>
    </a:clrScheme>
    <a:fontScheme name="Making It Rain – Panel Deck">
      <a:majorFont>
        <a:latin typeface="Public Sans"/>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Public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1289</Words>
  <Application>Microsoft Office PowerPoint</Application>
  <PresentationFormat>Widescreen</PresentationFormat>
  <Paragraphs>135</Paragraphs>
  <Slides>11</Slides>
  <Notes>11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Libre Baskerville</vt:lpstr>
      <vt:lpstr>Public Sans</vt:lpstr>
      <vt:lpstr>Making It Rain – Panel Deck</vt:lpstr>
      <vt:lpstr>Making It Rain</vt:lpstr>
      <vt:lpstr>Four practices, four ways to build a book of business</vt:lpstr>
      <vt:lpstr>Small firms rarely win on ad spend. They win on relationships: in the community, with other lawyers, and with every client they have already served.</vt:lpstr>
      <vt:lpstr>Be visible where you live</vt:lpstr>
      <vt:lpstr>Make other lawyers your best source</vt:lpstr>
      <vt:lpstr>Every closed file can send you the next case</vt:lpstr>
      <vt:lpstr>Your closed files are a lead list</vt:lpstr>
      <vt:lpstr>You don't build the machine. You feed it.</vt:lpstr>
      <vt:lpstr>Questions to put to the panel</vt:lpstr>
      <vt:lpstr>Three things to do next week</vt:lpstr>
      <vt:lpstr>Your 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It Rain – Panel Deck</dc:title>
  <dc:subject/>
  <dc:creator/>
  <cp:lastModifiedBy>Christy Crow</cp:lastModifiedBy>
  <cp:revision>3</cp:revision>
  <dcterms:created xsi:type="dcterms:W3CDTF">2026-10-05T23:37:09Z</dcterms:created>
  <dcterms:modified xsi:type="dcterms:W3CDTF">2026-10-05T23:51:06Z</dcterms:modified>
</cp:coreProperties>
</file>